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26"/>
  </p:notesMasterIdLst>
  <p:sldIdLst>
    <p:sldId id="286" r:id="rId2"/>
    <p:sldId id="285" r:id="rId3"/>
    <p:sldId id="259" r:id="rId4"/>
    <p:sldId id="260" r:id="rId5"/>
    <p:sldId id="261" r:id="rId6"/>
    <p:sldId id="262" r:id="rId7"/>
    <p:sldId id="263" r:id="rId8"/>
    <p:sldId id="264" r:id="rId9"/>
    <p:sldId id="265" r:id="rId10"/>
    <p:sldId id="266" r:id="rId11"/>
    <p:sldId id="28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520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8.wmf"/><Relationship Id="rId7"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8.wmf"/><Relationship Id="rId7" Type="http://schemas.openxmlformats.org/officeDocument/2006/relationships/image" Target="../media/image11.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971AE-C6F1-4B68-8AB9-EBAB74245659}" type="datetimeFigureOut">
              <a:rPr lang="vi-VN" smtClean="0"/>
              <a:t>29/01/2023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219A0-FB4E-43B0-B3BB-199AB1E0F7BB}" type="slidenum">
              <a:rPr lang="vi-VN" smtClean="0"/>
              <a:t>‹#›</a:t>
            </a:fld>
            <a:endParaRPr lang="vi-VN"/>
          </a:p>
        </p:txBody>
      </p:sp>
    </p:spTree>
    <p:extLst>
      <p:ext uri="{BB962C8B-B14F-4D97-AF65-F5344CB8AC3E}">
        <p14:creationId xmlns:p14="http://schemas.microsoft.com/office/powerpoint/2010/main" val="113561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F325B7EE-91DA-4999-929D-42D6DB4B0AE4}" type="slidenum">
              <a:rPr lang="en-US" altLang="en-US" sz="1200"/>
              <a:pPr algn="r" eaLnBrk="1" hangingPunct="1"/>
              <a:t>14</a:t>
            </a:fld>
            <a:endParaRPr lang="en-US" altLang="en-US" sz="1200"/>
          </a:p>
        </p:txBody>
      </p:sp>
    </p:spTree>
    <p:extLst>
      <p:ext uri="{BB962C8B-B14F-4D97-AF65-F5344CB8AC3E}">
        <p14:creationId xmlns:p14="http://schemas.microsoft.com/office/powerpoint/2010/main" val="256532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FBB57978-7BFE-40F6-BE1B-9FDDC9A55EA6}" type="slidenum">
              <a:rPr lang="en-US" altLang="en-US"/>
              <a:pPr/>
              <a:t>15</a:t>
            </a:fld>
            <a:endParaRPr lang="en-US" altLang="en-US"/>
          </a:p>
        </p:txBody>
      </p:sp>
    </p:spTree>
    <p:extLst>
      <p:ext uri="{BB962C8B-B14F-4D97-AF65-F5344CB8AC3E}">
        <p14:creationId xmlns:p14="http://schemas.microsoft.com/office/powerpoint/2010/main" val="249683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FC7E72-7C11-421A-899F-4CE77A00B6C6}" type="datetimeFigureOut">
              <a:rPr lang="vi-VN" smtClean="0"/>
              <a:t>29/01/2023</a:t>
            </a:fld>
            <a:endParaRPr lang="vi-V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vi-VN"/>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131363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C7E72-7C11-421A-899F-4CE77A00B6C6}" type="datetimeFigureOut">
              <a:rPr lang="vi-VN" smtClean="0"/>
              <a:t>29/01/2023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336748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C7E72-7C11-421A-899F-4CE77A00B6C6}" type="datetimeFigureOut">
              <a:rPr lang="vi-VN" smtClean="0"/>
              <a:t>29/01/2023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217455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AA6EE7A4-F431-4E5C-8B7C-F5A3085700FD}" type="slidenum">
              <a:rPr lang="en-US" altLang="en-US"/>
              <a:pPr/>
              <a:t>‹#›</a:t>
            </a:fld>
            <a:endParaRPr lang="en-US" altLang="en-US"/>
          </a:p>
        </p:txBody>
      </p:sp>
    </p:spTree>
    <p:extLst>
      <p:ext uri="{BB962C8B-B14F-4D97-AF65-F5344CB8AC3E}">
        <p14:creationId xmlns:p14="http://schemas.microsoft.com/office/powerpoint/2010/main" val="188165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5F26F8C-A6FC-41C9-8154-3EDB49FE9F57}" type="slidenum">
              <a:rPr lang="en-US" altLang="en-US"/>
              <a:pPr/>
              <a:t>‹#›</a:t>
            </a:fld>
            <a:endParaRPr lang="en-US" altLang="en-US"/>
          </a:p>
        </p:txBody>
      </p:sp>
    </p:spTree>
    <p:extLst>
      <p:ext uri="{BB962C8B-B14F-4D97-AF65-F5344CB8AC3E}">
        <p14:creationId xmlns:p14="http://schemas.microsoft.com/office/powerpoint/2010/main" val="257486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C7E72-7C11-421A-899F-4CE77A00B6C6}" type="datetimeFigureOut">
              <a:rPr lang="vi-VN" smtClean="0"/>
              <a:t>29/01/2023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96503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FC7E72-7C11-421A-899F-4CE77A00B6C6}" type="datetimeFigureOut">
              <a:rPr lang="vi-VN" smtClean="0"/>
              <a:t>29/01/2023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76901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FC7E72-7C11-421A-899F-4CE77A00B6C6}" type="datetimeFigureOut">
              <a:rPr lang="vi-VN" smtClean="0"/>
              <a:t>29/01/2023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196966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FC7E72-7C11-421A-899F-4CE77A00B6C6}" type="datetimeFigureOut">
              <a:rPr lang="vi-VN" smtClean="0"/>
              <a:t>29/01/2023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374997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FC7E72-7C11-421A-899F-4CE77A00B6C6}" type="datetimeFigureOut">
              <a:rPr lang="vi-VN" smtClean="0"/>
              <a:t>29/01/2023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27250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C7E72-7C11-421A-899F-4CE77A00B6C6}" type="datetimeFigureOut">
              <a:rPr lang="vi-VN" smtClean="0"/>
              <a:t>29/01/2023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14892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B6FC7E72-7C11-421A-899F-4CE77A00B6C6}" type="datetimeFigureOut">
              <a:rPr lang="vi-VN" smtClean="0"/>
              <a:t>29/01/2023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353774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FC7E72-7C11-421A-899F-4CE77A00B6C6}" type="datetimeFigureOut">
              <a:rPr lang="vi-VN" smtClean="0"/>
              <a:t>29/01/2023</a:t>
            </a:fld>
            <a:endParaRPr lang="vi-V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vi-V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40263513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FC7E72-7C11-421A-899F-4CE77A00B6C6}" type="datetimeFigureOut">
              <a:rPr lang="vi-VN" smtClean="0"/>
              <a:t>29/01/2023</a:t>
            </a:fld>
            <a:endParaRPr lang="vi-VN"/>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vi-VN"/>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77123956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30.bin"/><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3.xml"/><Relationship Id="rId7"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31.bin"/><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33.bin"/><Relationship Id="rId4" Type="http://schemas.openxmlformats.org/officeDocument/2006/relationships/image" Target="../media/image32.wmf"/><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6.bin"/><Relationship Id="rId5" Type="http://schemas.openxmlformats.org/officeDocument/2006/relationships/image" Target="../media/image35.wmf"/><Relationship Id="rId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7.wmf"/><Relationship Id="rId4" Type="http://schemas.openxmlformats.org/officeDocument/2006/relationships/oleObject" Target="../embeddings/oleObject37.bin"/></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21.xml"/><Relationship Id="rId3" Type="http://schemas.openxmlformats.org/officeDocument/2006/relationships/slide" Target="slide19.xml"/><Relationship Id="rId7" Type="http://schemas.openxmlformats.org/officeDocument/2006/relationships/slide" Target="slide18.xml"/><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slide" Target="slide22.xml"/><Relationship Id="rId5" Type="http://schemas.openxmlformats.org/officeDocument/2006/relationships/slide" Target="slide17.xml"/><Relationship Id="rId15" Type="http://schemas.openxmlformats.org/officeDocument/2006/relationships/slide" Target="slide23.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slide" Target="slide20.xml"/><Relationship Id="rId1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1.bin"/><Relationship Id="rId3" Type="http://schemas.openxmlformats.org/officeDocument/2006/relationships/audio" Target="../media/audio1.wav"/><Relationship Id="rId7" Type="http://schemas.openxmlformats.org/officeDocument/2006/relationships/oleObject" Target="../embeddings/oleObject38.bin"/><Relationship Id="rId12" Type="http://schemas.openxmlformats.org/officeDocument/2006/relationships/image" Target="../media/image47.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40.jpeg"/><Relationship Id="rId11" Type="http://schemas.openxmlformats.org/officeDocument/2006/relationships/oleObject" Target="../embeddings/oleObject40.bin"/><Relationship Id="rId5" Type="http://schemas.openxmlformats.org/officeDocument/2006/relationships/slide" Target="slide16.xml"/><Relationship Id="rId10" Type="http://schemas.openxmlformats.org/officeDocument/2006/relationships/image" Target="../media/image46.wmf"/><Relationship Id="rId4" Type="http://schemas.openxmlformats.org/officeDocument/2006/relationships/audio" Target="../media/audio2.wav"/><Relationship Id="rId9" Type="http://schemas.openxmlformats.org/officeDocument/2006/relationships/oleObject" Target="../embeddings/oleObject39.bin"/><Relationship Id="rId1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5.bin"/><Relationship Id="rId3" Type="http://schemas.openxmlformats.org/officeDocument/2006/relationships/audio" Target="../media/audio1.wav"/><Relationship Id="rId7" Type="http://schemas.openxmlformats.org/officeDocument/2006/relationships/oleObject" Target="../embeddings/oleObject42.bin"/><Relationship Id="rId12" Type="http://schemas.openxmlformats.org/officeDocument/2006/relationships/image" Target="../media/image51.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3.png"/><Relationship Id="rId11" Type="http://schemas.openxmlformats.org/officeDocument/2006/relationships/oleObject" Target="../embeddings/oleObject44.bin"/><Relationship Id="rId5" Type="http://schemas.openxmlformats.org/officeDocument/2006/relationships/image" Target="../media/image41.png"/><Relationship Id="rId15" Type="http://schemas.openxmlformats.org/officeDocument/2006/relationships/slide" Target="slide16.xml"/><Relationship Id="rId10" Type="http://schemas.openxmlformats.org/officeDocument/2006/relationships/image" Target="../media/image50.wmf"/><Relationship Id="rId4" Type="http://schemas.openxmlformats.org/officeDocument/2006/relationships/audio" Target="../media/audio2.wav"/><Relationship Id="rId9" Type="http://schemas.openxmlformats.org/officeDocument/2006/relationships/oleObject" Target="../embeddings/oleObject43.bin"/><Relationship Id="rId14"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image" Target="../media/image54.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audio" Target="../media/audio1.wav"/><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2.png"/><Relationship Id="rId5" Type="http://schemas.openxmlformats.org/officeDocument/2006/relationships/slide" Target="slide16.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audio" Target="../media/audio1.wav"/><Relationship Id="rId7" Type="http://schemas.openxmlformats.org/officeDocument/2006/relationships/oleObject" Target="../embeddings/oleObject47.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audio" Target="../media/audio2.wav"/><Relationship Id="rId9"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1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1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17"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1.wmf"/><Relationship Id="rId19" Type="http://schemas.openxmlformats.org/officeDocument/2006/relationships/oleObject" Target="../embeddings/oleObject13.bin"/><Relationship Id="rId4" Type="http://schemas.openxmlformats.org/officeDocument/2006/relationships/image" Target="../media/image6.wmf"/><Relationship Id="rId9" Type="http://schemas.openxmlformats.org/officeDocument/2006/relationships/oleObject" Target="../embeddings/oleObject8.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9.bin"/><Relationship Id="rId18" Type="http://schemas.openxmlformats.org/officeDocument/2006/relationships/oleObject" Target="../embeddings/oleObject21.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8.wmf"/><Relationship Id="rId17" Type="http://schemas.openxmlformats.org/officeDocument/2006/relationships/image" Target="../media/image11.wmf"/><Relationship Id="rId2" Type="http://schemas.openxmlformats.org/officeDocument/2006/relationships/slideLayout" Target="../slideLayouts/slideLayout7.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image" Target="../media/image10.png"/><Relationship Id="rId10" Type="http://schemas.openxmlformats.org/officeDocument/2006/relationships/image" Target="../media/image17.wmf"/><Relationship Id="rId19"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oleObject" Target="../embeddings/oleObject17.bin"/><Relationship Id="rId14"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image" Target="../media/image23.wmf"/><Relationship Id="rId5" Type="http://schemas.openxmlformats.org/officeDocument/2006/relationships/oleObject" Target="../embeddings/oleObject23.bin"/><Relationship Id="rId10" Type="http://schemas.openxmlformats.org/officeDocument/2006/relationships/oleObject" Target="../embeddings/oleObject25.bin"/><Relationship Id="rId4" Type="http://schemas.openxmlformats.org/officeDocument/2006/relationships/image" Target="../media/image20.w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7.bin"/><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0"/>
            <a:ext cx="5410200" cy="175432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 </a:t>
            </a:r>
          </a:p>
          <a:p>
            <a:pPr algn="ctr"/>
            <a:r>
              <a:rPr lang="en-US" sz="4000" b="1" dirty="0" err="1" smtClean="0">
                <a:solidFill>
                  <a:srgbClr val="002060"/>
                </a:solidFill>
                <a:latin typeface="Times New Roman" panose="02020603050405020304" pitchFamily="18" charset="0"/>
                <a:cs typeface="Times New Roman" panose="02020603050405020304" pitchFamily="18" charset="0"/>
              </a:rPr>
              <a:t>Tiết</a:t>
            </a:r>
            <a:r>
              <a:rPr lang="en-US" sz="4000" b="1" smtClean="0">
                <a:solidFill>
                  <a:srgbClr val="002060"/>
                </a:solidFill>
                <a:latin typeface="Times New Roman" panose="02020603050405020304" pitchFamily="18" charset="0"/>
                <a:cs typeface="Times New Roman" panose="02020603050405020304" pitchFamily="18" charset="0"/>
              </a:rPr>
              <a:t> </a:t>
            </a:r>
            <a:r>
              <a:rPr lang="en-US" sz="4000" b="1">
                <a:solidFill>
                  <a:srgbClr val="002060"/>
                </a:solidFill>
                <a:latin typeface="Times New Roman" panose="02020603050405020304" pitchFamily="18" charset="0"/>
                <a:cs typeface="Times New Roman" panose="02020603050405020304" pitchFamily="18" charset="0"/>
              </a:rPr>
              <a:t> </a:t>
            </a:r>
            <a:r>
              <a:rPr lang="en-US" sz="4000" b="1" smtClean="0">
                <a:solidFill>
                  <a:srgbClr val="002060"/>
                </a:solidFill>
                <a:latin typeface="Times New Roman" panose="02020603050405020304" pitchFamily="18" charset="0"/>
                <a:cs typeface="Times New Roman" panose="02020603050405020304" pitchFamily="18" charset="0"/>
              </a:rPr>
              <a:t>37 </a:t>
            </a:r>
            <a:r>
              <a:rPr lang="en-US" sz="4000" b="1" dirty="0" smtClean="0">
                <a:solidFill>
                  <a:srgbClr val="002060"/>
                </a:solidFill>
                <a:latin typeface="Times New Roman" panose="02020603050405020304" pitchFamily="18" charset="0"/>
                <a:cs typeface="Times New Roman" panose="02020603050405020304" pitchFamily="18" charset="0"/>
              </a:rPr>
              <a:t>: Định Lí Ta let</a:t>
            </a:r>
          </a:p>
          <a:p>
            <a:pPr algn="ct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0"/>
            <a:ext cx="1752600" cy="1828145"/>
          </a:xfrm>
          <a:prstGeom prst="rect">
            <a:avLst/>
          </a:prstGeom>
        </p:spPr>
      </p:pic>
      <p:pic>
        <p:nvPicPr>
          <p:cNvPr id="6" name="Picture 5"/>
          <p:cNvPicPr>
            <a:picLocks noChangeAspect="1"/>
          </p:cNvPicPr>
          <p:nvPr/>
        </p:nvPicPr>
        <p:blipFill>
          <a:blip r:embed="rId3"/>
          <a:stretch>
            <a:fillRect/>
          </a:stretch>
        </p:blipFill>
        <p:spPr>
          <a:xfrm>
            <a:off x="152400" y="1905000"/>
            <a:ext cx="12039599" cy="4865066"/>
          </a:xfrm>
          <a:prstGeom prst="rect">
            <a:avLst/>
          </a:prstGeom>
        </p:spPr>
      </p:pic>
    </p:spTree>
    <p:extLst>
      <p:ext uri="{BB962C8B-B14F-4D97-AF65-F5344CB8AC3E}">
        <p14:creationId xmlns:p14="http://schemas.microsoft.com/office/powerpoint/2010/main" val="217310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 y="114300"/>
            <a:ext cx="12039600" cy="662940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1267" name="Text Box 4"/>
          <p:cNvSpPr txBox="1">
            <a:spLocks noChangeArrowheads="1"/>
          </p:cNvSpPr>
          <p:nvPr/>
        </p:nvSpPr>
        <p:spPr bwMode="auto">
          <a:xfrm>
            <a:off x="152401" y="665162"/>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I. Tỉ số của hai đoạn thẳng</a:t>
            </a:r>
          </a:p>
        </p:txBody>
      </p:sp>
      <p:sp>
        <p:nvSpPr>
          <p:cNvPr id="11268" name="Text Box 5"/>
          <p:cNvSpPr txBox="1">
            <a:spLocks noChangeArrowheads="1"/>
          </p:cNvSpPr>
          <p:nvPr/>
        </p:nvSpPr>
        <p:spPr bwMode="auto">
          <a:xfrm>
            <a:off x="146539" y="1155454"/>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II. Đoạn thẳng tỉ lệ</a:t>
            </a:r>
          </a:p>
        </p:txBody>
      </p:sp>
      <p:sp>
        <p:nvSpPr>
          <p:cNvPr id="11269" name="Text Box 17"/>
          <p:cNvSpPr txBox="1">
            <a:spLocks noChangeArrowheads="1"/>
          </p:cNvSpPr>
          <p:nvPr/>
        </p:nvSpPr>
        <p:spPr bwMode="auto">
          <a:xfrm>
            <a:off x="177800" y="1727993"/>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III. Định lí Ta-lét trong tam giác</a:t>
            </a:r>
          </a:p>
        </p:txBody>
      </p:sp>
      <p:graphicFrame>
        <p:nvGraphicFramePr>
          <p:cNvPr id="6157" name="Object 1"/>
          <p:cNvGraphicFramePr>
            <a:graphicFrameLocks noChangeAspect="1"/>
          </p:cNvGraphicFramePr>
          <p:nvPr>
            <p:extLst>
              <p:ext uri="{D42A27DB-BD31-4B8C-83A1-F6EECF244321}">
                <p14:modId xmlns:p14="http://schemas.microsoft.com/office/powerpoint/2010/main" val="3454149205"/>
              </p:ext>
            </p:extLst>
          </p:nvPr>
        </p:nvGraphicFramePr>
        <p:xfrm>
          <a:off x="6324600" y="1905000"/>
          <a:ext cx="5334000" cy="673100"/>
        </p:xfrm>
        <a:graphic>
          <a:graphicData uri="http://schemas.openxmlformats.org/presentationml/2006/ole">
            <mc:AlternateContent xmlns:mc="http://schemas.openxmlformats.org/markup-compatibility/2006">
              <mc:Choice xmlns:v="urn:schemas-microsoft-com:vml" Requires="v">
                <p:oleObj spid="_x0000_s7178" name="Equation" r:id="rId3" imgW="2489200" imgH="393700" progId="Equation.DSMT4">
                  <p:embed/>
                </p:oleObj>
              </mc:Choice>
              <mc:Fallback>
                <p:oleObj name="Equation" r:id="rId3" imgW="2489200" imgH="393700" progId="Equation.DSMT4">
                  <p:embed/>
                  <p:pic>
                    <p:nvPicPr>
                      <p:cNvPr id="615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05000"/>
                        <a:ext cx="5334000" cy="673100"/>
                      </a:xfrm>
                      <a:prstGeom prst="rect">
                        <a:avLst/>
                      </a:prstGeom>
                      <a:noFill/>
                      <a:ln>
                        <a:noFill/>
                      </a:ln>
                      <a:effectLst/>
                    </p:spPr>
                  </p:pic>
                </p:oleObj>
              </mc:Fallback>
            </mc:AlternateContent>
          </a:graphicData>
        </a:graphic>
      </p:graphicFrame>
      <p:pic>
        <p:nvPicPr>
          <p:cNvPr id="1127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 y="2335884"/>
            <a:ext cx="318293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50"/>
          <p:cNvSpPr>
            <a:spLocks noChangeShapeType="1"/>
          </p:cNvSpPr>
          <p:nvPr/>
        </p:nvSpPr>
        <p:spPr bwMode="auto">
          <a:xfrm>
            <a:off x="5943600" y="665162"/>
            <a:ext cx="0" cy="579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8899" name="Text Box 51"/>
          <p:cNvSpPr txBox="1">
            <a:spLocks noChangeArrowheads="1"/>
          </p:cNvSpPr>
          <p:nvPr/>
        </p:nvSpPr>
        <p:spPr bwMode="auto">
          <a:xfrm>
            <a:off x="6248400" y="609600"/>
            <a:ext cx="5791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Vậy nếu cho đường thẳng a // BC và cắt AB tại điểm B’; cắt cạnh AC tại điểm C’ thì ta có </a:t>
            </a:r>
          </a:p>
        </p:txBody>
      </p:sp>
      <p:sp>
        <p:nvSpPr>
          <p:cNvPr id="78901" name="AutoShape 53"/>
          <p:cNvSpPr>
            <a:spLocks noChangeArrowheads="1"/>
          </p:cNvSpPr>
          <p:nvPr/>
        </p:nvSpPr>
        <p:spPr bwMode="auto">
          <a:xfrm>
            <a:off x="6324600" y="3124200"/>
            <a:ext cx="3962400" cy="2286000"/>
          </a:xfrm>
          <a:prstGeom prst="wedgeEllipseCallout">
            <a:avLst>
              <a:gd name="adj1" fmla="val -22838"/>
              <a:gd name="adj2" fmla="val 101389"/>
            </a:avLst>
          </a:prstGeom>
          <a:solidFill>
            <a:schemeClr val="accent1"/>
          </a:solidFill>
          <a:ln w="9525">
            <a:solidFill>
              <a:schemeClr val="tx1"/>
            </a:solidFill>
            <a:miter lim="800000"/>
            <a:headEnd/>
            <a:tailEnd/>
          </a:ln>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dirty="0"/>
              <a:t>Đây chính là nội dung định lý Ta-lét, em hãy phát biểu nội dung định lý Ta-lét và ghi giả thiết, kết luận của định lý</a:t>
            </a:r>
          </a:p>
          <a:p>
            <a:pPr algn="ctr" eaLnBrk="1" hangingPunct="1"/>
            <a:endParaRPr lang="en-US" altLang="en-US" sz="2000" b="1" dirty="0"/>
          </a:p>
        </p:txBody>
      </p:sp>
    </p:spTree>
    <p:extLst>
      <p:ext uri="{BB962C8B-B14F-4D97-AF65-F5344CB8AC3E}">
        <p14:creationId xmlns:p14="http://schemas.microsoft.com/office/powerpoint/2010/main" val="55262025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99"/>
                                        </p:tgtEl>
                                        <p:attrNameLst>
                                          <p:attrName>style.visibility</p:attrName>
                                        </p:attrNameLst>
                                      </p:cBhvr>
                                      <p:to>
                                        <p:strVal val="visible"/>
                                      </p:to>
                                    </p:set>
                                    <p:animEffect transition="in" filter="blinds(horizontal)">
                                      <p:cBhvr>
                                        <p:cTn id="7" dur="500"/>
                                        <p:tgtEl>
                                          <p:spTgt spid="78899"/>
                                        </p:tgtEl>
                                      </p:cBhvr>
                                    </p:animEffect>
                                  </p:childTnLst>
                                </p:cTn>
                              </p:par>
                              <p:par>
                                <p:cTn id="8" presetID="3" presetClass="entr" presetSubtype="10" fill="hold"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blinds(horizontal)">
                                      <p:cBhvr>
                                        <p:cTn id="10" dur="500"/>
                                        <p:tgtEl>
                                          <p:spTgt spid="61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8901"/>
                                        </p:tgtEl>
                                        <p:attrNameLst>
                                          <p:attrName>style.visibility</p:attrName>
                                        </p:attrNameLst>
                                      </p:cBhvr>
                                      <p:to>
                                        <p:strVal val="visible"/>
                                      </p:to>
                                    </p:set>
                                    <p:animEffect transition="in" filter="blinds(horizontal)">
                                      <p:cBhvr>
                                        <p:cTn id="15" dur="500"/>
                                        <p:tgtEl>
                                          <p:spTgt spid="78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9" grpId="0"/>
      <p:bldP spid="789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39691"/>
            <a:ext cx="12192000" cy="6818309"/>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2292" name="Text Box 4"/>
          <p:cNvSpPr txBox="1">
            <a:spLocks noChangeArrowheads="1"/>
          </p:cNvSpPr>
          <p:nvPr/>
        </p:nvSpPr>
        <p:spPr bwMode="auto">
          <a:xfrm>
            <a:off x="152400" y="647703"/>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solidFill>
                  <a:srgbClr val="FF0000"/>
                </a:solidFill>
              </a:rPr>
              <a:t>1. Tỉ số của hai đoạn thẳng</a:t>
            </a:r>
          </a:p>
        </p:txBody>
      </p:sp>
      <p:sp>
        <p:nvSpPr>
          <p:cNvPr id="12293" name="Text Box 5"/>
          <p:cNvSpPr txBox="1">
            <a:spLocks noChangeArrowheads="1"/>
          </p:cNvSpPr>
          <p:nvPr/>
        </p:nvSpPr>
        <p:spPr bwMode="auto">
          <a:xfrm>
            <a:off x="152400" y="1127054"/>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solidFill>
                  <a:srgbClr val="FF0000"/>
                </a:solidFill>
              </a:rPr>
              <a:t>2. Đoạn thẳng tỉ lệ</a:t>
            </a:r>
          </a:p>
        </p:txBody>
      </p:sp>
      <p:sp>
        <p:nvSpPr>
          <p:cNvPr id="12294" name="Text Box 17"/>
          <p:cNvSpPr txBox="1">
            <a:spLocks noChangeArrowheads="1"/>
          </p:cNvSpPr>
          <p:nvPr/>
        </p:nvSpPr>
        <p:spPr bwMode="auto">
          <a:xfrm>
            <a:off x="218831" y="150019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solidFill>
                  <a:srgbClr val="FF0000"/>
                </a:solidFill>
              </a:rPr>
              <a:t>3. Định lí ta-lét trong tam giác</a:t>
            </a:r>
          </a:p>
        </p:txBody>
      </p:sp>
      <p:sp>
        <p:nvSpPr>
          <p:cNvPr id="7187" name="Text Box 19"/>
          <p:cNvSpPr txBox="1">
            <a:spLocks noChangeArrowheads="1"/>
          </p:cNvSpPr>
          <p:nvPr/>
        </p:nvSpPr>
        <p:spPr bwMode="auto">
          <a:xfrm>
            <a:off x="76200" y="1957390"/>
            <a:ext cx="71532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2200" b="1" i="1" u="sng" dirty="0"/>
              <a:t>Định lí Ta-lét</a:t>
            </a:r>
            <a:r>
              <a:rPr lang="en-US" altLang="en-US" sz="2200" b="1" i="1" dirty="0"/>
              <a:t>. </a:t>
            </a:r>
            <a:r>
              <a:rPr lang="en-US" altLang="en-US" sz="2200" i="1" dirty="0"/>
              <a:t>(Thừa nhận, không chứng minh)</a:t>
            </a:r>
          </a:p>
        </p:txBody>
      </p:sp>
      <p:sp>
        <p:nvSpPr>
          <p:cNvPr id="16" name="Text Box 19"/>
          <p:cNvSpPr txBox="1">
            <a:spLocks noChangeArrowheads="1"/>
          </p:cNvSpPr>
          <p:nvPr/>
        </p:nvSpPr>
        <p:spPr bwMode="auto">
          <a:xfrm>
            <a:off x="76200" y="2455864"/>
            <a:ext cx="11887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2300" i="1" dirty="0"/>
              <a:t>	Nếu một đường thẳng song </a:t>
            </a:r>
            <a:r>
              <a:rPr lang="en-US" altLang="en-US" sz="2300" i="1" dirty="0" err="1"/>
              <a:t>song</a:t>
            </a:r>
            <a:r>
              <a:rPr lang="en-US" altLang="en-US" sz="2300" i="1" dirty="0"/>
              <a:t> với một cạnh của tam giác và cắt hai cạnh còn lại thì nó định ra trên hai cạnh đó những đoạn thẳng tương ứng tỉ lệ.</a:t>
            </a:r>
          </a:p>
        </p:txBody>
      </p:sp>
      <p:graphicFrame>
        <p:nvGraphicFramePr>
          <p:cNvPr id="7179" name="Object 5"/>
          <p:cNvGraphicFramePr>
            <a:graphicFrameLocks noChangeAspect="1"/>
          </p:cNvGraphicFramePr>
          <p:nvPr>
            <p:extLst>
              <p:ext uri="{D42A27DB-BD31-4B8C-83A1-F6EECF244321}">
                <p14:modId xmlns:p14="http://schemas.microsoft.com/office/powerpoint/2010/main" val="503280882"/>
              </p:ext>
            </p:extLst>
          </p:nvPr>
        </p:nvGraphicFramePr>
        <p:xfrm>
          <a:off x="1143000" y="3861472"/>
          <a:ext cx="4554538" cy="674688"/>
        </p:xfrm>
        <a:graphic>
          <a:graphicData uri="http://schemas.openxmlformats.org/presentationml/2006/ole">
            <mc:AlternateContent xmlns:mc="http://schemas.openxmlformats.org/markup-compatibility/2006">
              <mc:Choice xmlns:v="urn:schemas-microsoft-com:vml" Requires="v">
                <p:oleObj spid="_x0000_s17426" name="Equation" r:id="rId3" imgW="2654300" imgH="393700" progId="Equation.DSMT4">
                  <p:embed/>
                </p:oleObj>
              </mc:Choice>
              <mc:Fallback>
                <p:oleObj name="Equation" r:id="rId3" imgW="2654300" imgH="393700" progId="Equation.DSMT4">
                  <p:embed/>
                  <p:pic>
                    <p:nvPicPr>
                      <p:cNvPr id="717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61472"/>
                        <a:ext cx="455453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1" name="Object 5"/>
          <p:cNvGraphicFramePr>
            <a:graphicFrameLocks noChangeAspect="1"/>
          </p:cNvGraphicFramePr>
          <p:nvPr>
            <p:extLst>
              <p:ext uri="{D42A27DB-BD31-4B8C-83A1-F6EECF244321}">
                <p14:modId xmlns:p14="http://schemas.microsoft.com/office/powerpoint/2010/main" val="4042079818"/>
              </p:ext>
            </p:extLst>
          </p:nvPr>
        </p:nvGraphicFramePr>
        <p:xfrm>
          <a:off x="1219200" y="3428016"/>
          <a:ext cx="4054475" cy="436563"/>
        </p:xfrm>
        <a:graphic>
          <a:graphicData uri="http://schemas.openxmlformats.org/presentationml/2006/ole">
            <mc:AlternateContent xmlns:mc="http://schemas.openxmlformats.org/markup-compatibility/2006">
              <mc:Choice xmlns:v="urn:schemas-microsoft-com:vml" Requires="v">
                <p:oleObj spid="_x0000_s17427" name="Equation" r:id="rId5" imgW="2362200" imgH="254000" progId="Equation.DSMT4">
                  <p:embed/>
                </p:oleObj>
              </mc:Choice>
              <mc:Fallback>
                <p:oleObj name="Equation" r:id="rId5" imgW="2362200" imgH="254000" progId="Equation.DSMT4">
                  <p:embed/>
                  <p:pic>
                    <p:nvPicPr>
                      <p:cNvPr id="718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428016"/>
                        <a:ext cx="4054475"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5" name="Group 27"/>
          <p:cNvGraphicFramePr>
            <a:graphicFrameLocks noGrp="1"/>
          </p:cNvGraphicFramePr>
          <p:nvPr>
            <p:extLst>
              <p:ext uri="{D42A27DB-BD31-4B8C-83A1-F6EECF244321}">
                <p14:modId xmlns:p14="http://schemas.microsoft.com/office/powerpoint/2010/main" val="736890581"/>
              </p:ext>
            </p:extLst>
          </p:nvPr>
        </p:nvGraphicFramePr>
        <p:xfrm>
          <a:off x="324756" y="3354391"/>
          <a:ext cx="5486400" cy="1371600"/>
        </p:xfrm>
        <a:graphic>
          <a:graphicData uri="http://schemas.openxmlformats.org/drawingml/2006/table">
            <a:tbl>
              <a:tblPr/>
              <a:tblGrid>
                <a:gridCol w="773113">
                  <a:extLst>
                    <a:ext uri="{9D8B030D-6E8A-4147-A177-3AD203B41FA5}">
                      <a16:colId xmlns="" xmlns:a16="http://schemas.microsoft.com/office/drawing/2014/main" val="20000"/>
                    </a:ext>
                  </a:extLst>
                </a:gridCol>
                <a:gridCol w="4713287">
                  <a:extLst>
                    <a:ext uri="{9D8B030D-6E8A-4147-A177-3AD203B41FA5}">
                      <a16:colId xmlns="" xmlns:a16="http://schemas.microsoft.com/office/drawing/2014/main" val="20001"/>
                    </a:ext>
                  </a:extLst>
                </a:gridCol>
              </a:tblGrid>
              <a:tr h="533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GT</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KL</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bl>
          </a:graphicData>
        </a:graphic>
      </p:graphicFrame>
      <p:grpSp>
        <p:nvGrpSpPr>
          <p:cNvPr id="20" name="Group 14"/>
          <p:cNvGrpSpPr>
            <a:grpSpLocks/>
          </p:cNvGrpSpPr>
          <p:nvPr/>
        </p:nvGrpSpPr>
        <p:grpSpPr bwMode="auto">
          <a:xfrm>
            <a:off x="7273301" y="2951163"/>
            <a:ext cx="3746500" cy="2576512"/>
            <a:chOff x="864" y="1296"/>
            <a:chExt cx="2360" cy="1623"/>
          </a:xfrm>
        </p:grpSpPr>
        <p:sp>
          <p:nvSpPr>
            <p:cNvPr id="21" name="AutoShape 15"/>
            <p:cNvSpPr>
              <a:spLocks noChangeArrowheads="1"/>
            </p:cNvSpPr>
            <p:nvPr/>
          </p:nvSpPr>
          <p:spPr bwMode="auto">
            <a:xfrm>
              <a:off x="1056" y="1488"/>
              <a:ext cx="1920" cy="1200"/>
            </a:xfrm>
            <a:prstGeom prst="triangle">
              <a:avLst>
                <a:gd name="adj" fmla="val 2453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22" name="Line 16"/>
            <p:cNvSpPr>
              <a:spLocks noChangeShapeType="1"/>
            </p:cNvSpPr>
            <p:nvPr/>
          </p:nvSpPr>
          <p:spPr bwMode="auto">
            <a:xfrm>
              <a:off x="1056" y="2256"/>
              <a:ext cx="1824"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Text Box 17"/>
            <p:cNvSpPr txBox="1">
              <a:spLocks noChangeArrowheads="1"/>
            </p:cNvSpPr>
            <p:nvPr/>
          </p:nvSpPr>
          <p:spPr bwMode="auto">
            <a:xfrm>
              <a:off x="1344" y="129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A</a:t>
              </a:r>
            </a:p>
          </p:txBody>
        </p:sp>
        <p:sp>
          <p:nvSpPr>
            <p:cNvPr id="24" name="Text Box 18"/>
            <p:cNvSpPr txBox="1">
              <a:spLocks noChangeArrowheads="1"/>
            </p:cNvSpPr>
            <p:nvPr/>
          </p:nvSpPr>
          <p:spPr bwMode="auto">
            <a:xfrm>
              <a:off x="1056" y="201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B’</a:t>
              </a:r>
            </a:p>
          </p:txBody>
        </p:sp>
        <p:sp>
          <p:nvSpPr>
            <p:cNvPr id="25" name="Text Box 19"/>
            <p:cNvSpPr txBox="1">
              <a:spLocks noChangeArrowheads="1"/>
            </p:cNvSpPr>
            <p:nvPr/>
          </p:nvSpPr>
          <p:spPr bwMode="auto">
            <a:xfrm>
              <a:off x="2352" y="201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C’</a:t>
              </a:r>
            </a:p>
          </p:txBody>
        </p:sp>
        <p:sp>
          <p:nvSpPr>
            <p:cNvPr id="26" name="Text Box 20"/>
            <p:cNvSpPr txBox="1">
              <a:spLocks noChangeArrowheads="1"/>
            </p:cNvSpPr>
            <p:nvPr/>
          </p:nvSpPr>
          <p:spPr bwMode="auto">
            <a:xfrm>
              <a:off x="864" y="268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B</a:t>
              </a:r>
            </a:p>
          </p:txBody>
        </p:sp>
        <p:sp>
          <p:nvSpPr>
            <p:cNvPr id="27" name="Text Box 21"/>
            <p:cNvSpPr txBox="1">
              <a:spLocks noChangeArrowheads="1"/>
            </p:cNvSpPr>
            <p:nvPr/>
          </p:nvSpPr>
          <p:spPr bwMode="auto">
            <a:xfrm>
              <a:off x="2936" y="267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C</a:t>
              </a:r>
            </a:p>
          </p:txBody>
        </p:sp>
      </p:grpSp>
    </p:spTree>
    <p:extLst>
      <p:ext uri="{BB962C8B-B14F-4D97-AF65-F5344CB8AC3E}">
        <p14:creationId xmlns:p14="http://schemas.microsoft.com/office/powerpoint/2010/main" val="5526002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7187"/>
                                        </p:tgtEl>
                                        <p:attrNameLst>
                                          <p:attrName>style.visibility</p:attrName>
                                        </p:attrNameLst>
                                      </p:cBhvr>
                                      <p:to>
                                        <p:strVal val="visible"/>
                                      </p:to>
                                    </p:set>
                                  </p:childTnLst>
                                </p:cTn>
                              </p:par>
                            </p:childTnLst>
                          </p:cTn>
                        </p:par>
                        <p:par>
                          <p:cTn id="7" fill="hold" nodeType="afterGroup">
                            <p:stCondLst>
                              <p:cond delay="285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195"/>
                                        </p:tgtEl>
                                        <p:attrNameLst>
                                          <p:attrName>style.visibility</p:attrName>
                                        </p:attrNameLst>
                                      </p:cBhvr>
                                      <p:to>
                                        <p:strVal val="visible"/>
                                      </p:to>
                                    </p:set>
                                    <p:anim calcmode="lin" valueType="num">
                                      <p:cBhvr additive="base">
                                        <p:cTn id="14" dur="500" fill="hold"/>
                                        <p:tgtEl>
                                          <p:spTgt spid="7195"/>
                                        </p:tgtEl>
                                        <p:attrNameLst>
                                          <p:attrName>ppt_x</p:attrName>
                                        </p:attrNameLst>
                                      </p:cBhvr>
                                      <p:tavLst>
                                        <p:tav tm="0">
                                          <p:val>
                                            <p:strVal val="#ppt_x"/>
                                          </p:val>
                                        </p:tav>
                                        <p:tav tm="100000">
                                          <p:val>
                                            <p:strVal val="#ppt_x"/>
                                          </p:val>
                                        </p:tav>
                                      </p:tavLst>
                                    </p:anim>
                                    <p:anim calcmode="lin" valueType="num">
                                      <p:cBhvr additive="base">
                                        <p:cTn id="15" dur="500" fill="hold"/>
                                        <p:tgtEl>
                                          <p:spTgt spid="7195"/>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4" presetClass="entr" presetSubtype="16" fill="hold" nodeType="afterEffect">
                                  <p:stCondLst>
                                    <p:cond delay="0"/>
                                  </p:stCondLst>
                                  <p:childTnLst>
                                    <p:set>
                                      <p:cBhvr>
                                        <p:cTn id="18" dur="1" fill="hold">
                                          <p:stCondLst>
                                            <p:cond delay="0"/>
                                          </p:stCondLst>
                                        </p:cTn>
                                        <p:tgtEl>
                                          <p:spTgt spid="7181"/>
                                        </p:tgtEl>
                                        <p:attrNameLst>
                                          <p:attrName>style.visibility</p:attrName>
                                        </p:attrNameLst>
                                      </p:cBhvr>
                                      <p:to>
                                        <p:strVal val="visible"/>
                                      </p:to>
                                    </p:set>
                                    <p:animEffect transition="in" filter="box(in)">
                                      <p:cBhvr>
                                        <p:cTn id="19" dur="500"/>
                                        <p:tgtEl>
                                          <p:spTgt spid="7181"/>
                                        </p:tgtEl>
                                      </p:cBhvr>
                                    </p:animEffect>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7179"/>
                                        </p:tgtEl>
                                        <p:attrNameLst>
                                          <p:attrName>style.visibility</p:attrName>
                                        </p:attrNameLst>
                                      </p:cBhvr>
                                      <p:to>
                                        <p:strVal val="visible"/>
                                      </p:to>
                                    </p:set>
                                    <p:anim calcmode="lin" valueType="num">
                                      <p:cBhvr additive="base">
                                        <p:cTn id="23" dur="500" fill="hold"/>
                                        <p:tgtEl>
                                          <p:spTgt spid="7179"/>
                                        </p:tgtEl>
                                        <p:attrNameLst>
                                          <p:attrName>ppt_x</p:attrName>
                                        </p:attrNameLst>
                                      </p:cBhvr>
                                      <p:tavLst>
                                        <p:tav tm="0">
                                          <p:val>
                                            <p:strVal val="#ppt_x"/>
                                          </p:val>
                                        </p:tav>
                                        <p:tav tm="100000">
                                          <p:val>
                                            <p:strVal val="#ppt_x"/>
                                          </p:val>
                                        </p:tav>
                                      </p:tavLst>
                                    </p:anim>
                                    <p:anim calcmode="lin" valueType="num">
                                      <p:cBhvr additive="base">
                                        <p:cTn id="2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utoUpdateAnimBg="0"/>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2">
            <a:hlinkClick r:id="rId3" action="ppaction://hlinksldjump"/>
          </p:cNvPr>
          <p:cNvSpPr txBox="1">
            <a:spLocks noChangeArrowheads="1"/>
          </p:cNvSpPr>
          <p:nvPr/>
        </p:nvSpPr>
        <p:spPr bwMode="auto">
          <a:xfrm>
            <a:off x="0" y="1447800"/>
            <a:ext cx="3958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i="1" dirty="0"/>
              <a:t>a) Tính độ dài x trong   hình 4</a:t>
            </a:r>
          </a:p>
        </p:txBody>
      </p:sp>
      <p:sp>
        <p:nvSpPr>
          <p:cNvPr id="13319" name="Line 35"/>
          <p:cNvSpPr>
            <a:spLocks noChangeShapeType="1"/>
          </p:cNvSpPr>
          <p:nvPr/>
        </p:nvSpPr>
        <p:spPr bwMode="auto">
          <a:xfrm>
            <a:off x="4724400" y="1447800"/>
            <a:ext cx="0" cy="449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0" name="Text Box 37">
            <a:hlinkClick r:id="rId4" action="ppaction://hlinksldjump"/>
          </p:cNvPr>
          <p:cNvSpPr txBox="1">
            <a:spLocks noChangeArrowheads="1"/>
          </p:cNvSpPr>
          <p:nvPr/>
        </p:nvSpPr>
        <p:spPr bwMode="auto">
          <a:xfrm>
            <a:off x="4724401" y="1339851"/>
            <a:ext cx="3179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000" b="1" i="1"/>
              <a:t>b) Tính các độ dài x trong hình 5</a:t>
            </a:r>
          </a:p>
        </p:txBody>
      </p:sp>
      <p:grpSp>
        <p:nvGrpSpPr>
          <p:cNvPr id="13321" name="Group 56"/>
          <p:cNvGrpSpPr>
            <a:grpSpLocks/>
          </p:cNvGrpSpPr>
          <p:nvPr/>
        </p:nvGrpSpPr>
        <p:grpSpPr bwMode="auto">
          <a:xfrm>
            <a:off x="4800601" y="2319339"/>
            <a:ext cx="3182938" cy="2146300"/>
            <a:chOff x="2215" y="1440"/>
            <a:chExt cx="2005" cy="1352"/>
          </a:xfrm>
        </p:grpSpPr>
        <p:grpSp>
          <p:nvGrpSpPr>
            <p:cNvPr id="13344" name="Group 41"/>
            <p:cNvGrpSpPr>
              <a:grpSpLocks/>
            </p:cNvGrpSpPr>
            <p:nvPr/>
          </p:nvGrpSpPr>
          <p:grpSpPr bwMode="auto">
            <a:xfrm>
              <a:off x="2421" y="1627"/>
              <a:ext cx="1595" cy="793"/>
              <a:chOff x="3792" y="624"/>
              <a:chExt cx="1488" cy="816"/>
            </a:xfrm>
          </p:grpSpPr>
          <p:sp>
            <p:nvSpPr>
              <p:cNvPr id="13357" name="Line 42"/>
              <p:cNvSpPr>
                <a:spLocks noChangeShapeType="1"/>
              </p:cNvSpPr>
              <p:nvPr/>
            </p:nvSpPr>
            <p:spPr bwMode="auto">
              <a:xfrm flipH="1">
                <a:off x="3792" y="624"/>
                <a:ext cx="288"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8" name="Line 43"/>
              <p:cNvSpPr>
                <a:spLocks noChangeShapeType="1"/>
              </p:cNvSpPr>
              <p:nvPr/>
            </p:nvSpPr>
            <p:spPr bwMode="auto">
              <a:xfrm>
                <a:off x="3792" y="1440"/>
                <a:ext cx="14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9" name="Line 44"/>
              <p:cNvSpPr>
                <a:spLocks noChangeShapeType="1"/>
              </p:cNvSpPr>
              <p:nvPr/>
            </p:nvSpPr>
            <p:spPr bwMode="auto">
              <a:xfrm flipH="1" flipV="1">
                <a:off x="4080" y="624"/>
                <a:ext cx="1200"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45" name="Line 45"/>
            <p:cNvSpPr>
              <a:spLocks noChangeShapeType="1"/>
            </p:cNvSpPr>
            <p:nvPr/>
          </p:nvSpPr>
          <p:spPr bwMode="auto">
            <a:xfrm>
              <a:off x="2215" y="1910"/>
              <a:ext cx="14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6" name="Text Box 46"/>
            <p:cNvSpPr txBox="1">
              <a:spLocks noChangeArrowheads="1"/>
            </p:cNvSpPr>
            <p:nvPr/>
          </p:nvSpPr>
          <p:spPr bwMode="auto">
            <a:xfrm>
              <a:off x="2575" y="1440"/>
              <a:ext cx="2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A</a:t>
              </a:r>
            </a:p>
          </p:txBody>
        </p:sp>
        <p:sp>
          <p:nvSpPr>
            <p:cNvPr id="13347" name="Text Box 47"/>
            <p:cNvSpPr txBox="1">
              <a:spLocks noChangeArrowheads="1"/>
            </p:cNvSpPr>
            <p:nvPr/>
          </p:nvSpPr>
          <p:spPr bwMode="auto">
            <a:xfrm>
              <a:off x="2256" y="2256"/>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B</a:t>
              </a:r>
            </a:p>
          </p:txBody>
        </p:sp>
        <p:sp>
          <p:nvSpPr>
            <p:cNvPr id="13348" name="Text Box 48"/>
            <p:cNvSpPr txBox="1">
              <a:spLocks noChangeArrowheads="1"/>
            </p:cNvSpPr>
            <p:nvPr/>
          </p:nvSpPr>
          <p:spPr bwMode="auto">
            <a:xfrm>
              <a:off x="3963" y="2256"/>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C</a:t>
              </a:r>
            </a:p>
          </p:txBody>
        </p:sp>
        <p:sp>
          <p:nvSpPr>
            <p:cNvPr id="13349" name="Text Box 49"/>
            <p:cNvSpPr txBox="1">
              <a:spLocks noChangeArrowheads="1"/>
            </p:cNvSpPr>
            <p:nvPr/>
          </p:nvSpPr>
          <p:spPr bwMode="auto">
            <a:xfrm>
              <a:off x="2575" y="1907"/>
              <a:ext cx="2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dirty="0"/>
                <a:t>D</a:t>
              </a:r>
            </a:p>
          </p:txBody>
        </p:sp>
        <p:sp>
          <p:nvSpPr>
            <p:cNvPr id="13350" name="Text Box 50"/>
            <p:cNvSpPr txBox="1">
              <a:spLocks noChangeArrowheads="1"/>
            </p:cNvSpPr>
            <p:nvPr/>
          </p:nvSpPr>
          <p:spPr bwMode="auto">
            <a:xfrm>
              <a:off x="3090" y="1907"/>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E</a:t>
              </a:r>
            </a:p>
          </p:txBody>
        </p:sp>
        <p:sp>
          <p:nvSpPr>
            <p:cNvPr id="13351" name="Text Box 51"/>
            <p:cNvSpPr txBox="1">
              <a:spLocks noChangeArrowheads="1"/>
            </p:cNvSpPr>
            <p:nvPr/>
          </p:nvSpPr>
          <p:spPr bwMode="auto">
            <a:xfrm>
              <a:off x="2318" y="2047"/>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5</a:t>
              </a:r>
            </a:p>
          </p:txBody>
        </p:sp>
        <p:sp>
          <p:nvSpPr>
            <p:cNvPr id="13352" name="Text Box 52"/>
            <p:cNvSpPr txBox="1">
              <a:spLocks noChangeArrowheads="1"/>
            </p:cNvSpPr>
            <p:nvPr/>
          </p:nvSpPr>
          <p:spPr bwMode="auto">
            <a:xfrm>
              <a:off x="2987" y="1580"/>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x</a:t>
              </a:r>
            </a:p>
          </p:txBody>
        </p:sp>
        <p:sp>
          <p:nvSpPr>
            <p:cNvPr id="13353" name="Text Box 53"/>
            <p:cNvSpPr txBox="1">
              <a:spLocks noChangeArrowheads="1"/>
            </p:cNvSpPr>
            <p:nvPr/>
          </p:nvSpPr>
          <p:spPr bwMode="auto">
            <a:xfrm>
              <a:off x="3707" y="2047"/>
              <a:ext cx="4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10</a:t>
              </a:r>
            </a:p>
          </p:txBody>
        </p:sp>
        <p:graphicFrame>
          <p:nvGraphicFramePr>
            <p:cNvPr id="13354" name="Object 54"/>
            <p:cNvGraphicFramePr>
              <a:graphicFrameLocks noChangeAspect="1"/>
            </p:cNvGraphicFramePr>
            <p:nvPr/>
          </p:nvGraphicFramePr>
          <p:xfrm>
            <a:off x="2463" y="1665"/>
            <a:ext cx="193" cy="175"/>
          </p:xfrm>
          <a:graphic>
            <a:graphicData uri="http://schemas.openxmlformats.org/presentationml/2006/ole">
              <mc:AlternateContent xmlns:mc="http://schemas.openxmlformats.org/markup-compatibility/2006">
                <mc:Choice xmlns:v="urn:schemas-microsoft-com:vml" Requires="v">
                  <p:oleObj spid="_x0000_s9229" name="Equation" r:id="rId5" imgW="228600" imgH="228600" progId="Equation.DSMT4">
                    <p:embed/>
                  </p:oleObj>
                </mc:Choice>
                <mc:Fallback>
                  <p:oleObj name="Equation" r:id="rId5" imgW="228600" imgH="228600" progId="Equation.DSMT4">
                    <p:embed/>
                    <p:pic>
                      <p:nvPicPr>
                        <p:cNvPr id="13354"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 y="1665"/>
                          <a:ext cx="1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55" name="Text Box 55"/>
            <p:cNvSpPr txBox="1">
              <a:spLocks noChangeArrowheads="1"/>
            </p:cNvSpPr>
            <p:nvPr/>
          </p:nvSpPr>
          <p:spPr bwMode="auto">
            <a:xfrm>
              <a:off x="2935" y="2561"/>
              <a:ext cx="6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a//BC</a:t>
              </a:r>
            </a:p>
          </p:txBody>
        </p:sp>
        <p:sp>
          <p:nvSpPr>
            <p:cNvPr id="13356" name="Text Box 56"/>
            <p:cNvSpPr txBox="1">
              <a:spLocks noChangeArrowheads="1"/>
            </p:cNvSpPr>
            <p:nvPr/>
          </p:nvSpPr>
          <p:spPr bwMode="auto">
            <a:xfrm>
              <a:off x="3637" y="1722"/>
              <a:ext cx="2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a</a:t>
              </a:r>
            </a:p>
          </p:txBody>
        </p:sp>
      </p:grpSp>
      <p:sp>
        <p:nvSpPr>
          <p:cNvPr id="13322" name="Line 55"/>
          <p:cNvSpPr>
            <a:spLocks noChangeShapeType="1"/>
          </p:cNvSpPr>
          <p:nvPr/>
        </p:nvSpPr>
        <p:spPr bwMode="auto">
          <a:xfrm>
            <a:off x="7924800" y="1447800"/>
            <a:ext cx="0" cy="449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3323" name="Group 3"/>
          <p:cNvGrpSpPr>
            <a:grpSpLocks/>
          </p:cNvGrpSpPr>
          <p:nvPr/>
        </p:nvGrpSpPr>
        <p:grpSpPr bwMode="auto">
          <a:xfrm>
            <a:off x="8740775" y="1719327"/>
            <a:ext cx="2333625" cy="2552700"/>
            <a:chOff x="2426" y="784"/>
            <a:chExt cx="1470" cy="1608"/>
          </a:xfrm>
          <a:solidFill>
            <a:schemeClr val="bg1"/>
          </a:solidFill>
        </p:grpSpPr>
        <p:sp>
          <p:nvSpPr>
            <p:cNvPr id="90" name="Text Box 8"/>
            <p:cNvSpPr txBox="1">
              <a:spLocks noChangeArrowheads="1"/>
            </p:cNvSpPr>
            <p:nvPr/>
          </p:nvSpPr>
          <p:spPr bwMode="auto">
            <a:xfrm>
              <a:off x="3401" y="784"/>
              <a:ext cx="194"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C</a:t>
              </a:r>
            </a:p>
          </p:txBody>
        </p:sp>
        <p:sp>
          <p:nvSpPr>
            <p:cNvPr id="95" name="Text Box 13"/>
            <p:cNvSpPr txBox="1">
              <a:spLocks noChangeArrowheads="1"/>
            </p:cNvSpPr>
            <p:nvPr/>
          </p:nvSpPr>
          <p:spPr bwMode="auto">
            <a:xfrm>
              <a:off x="3460" y="1252"/>
              <a:ext cx="190"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4</a:t>
              </a:r>
            </a:p>
          </p:txBody>
        </p:sp>
        <p:sp>
          <p:nvSpPr>
            <p:cNvPr id="93" name="Text Box 11"/>
            <p:cNvSpPr txBox="1">
              <a:spLocks noChangeArrowheads="1"/>
            </p:cNvSpPr>
            <p:nvPr/>
          </p:nvSpPr>
          <p:spPr bwMode="auto">
            <a:xfrm>
              <a:off x="3486" y="1674"/>
              <a:ext cx="187"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E</a:t>
              </a:r>
            </a:p>
          </p:txBody>
        </p:sp>
        <p:sp>
          <p:nvSpPr>
            <p:cNvPr id="91" name="Text Box 9"/>
            <p:cNvSpPr txBox="1">
              <a:spLocks noChangeArrowheads="1"/>
            </p:cNvSpPr>
            <p:nvPr/>
          </p:nvSpPr>
          <p:spPr bwMode="auto">
            <a:xfrm>
              <a:off x="3405" y="2159"/>
              <a:ext cx="200"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A</a:t>
              </a:r>
            </a:p>
          </p:txBody>
        </p:sp>
        <p:sp>
          <p:nvSpPr>
            <p:cNvPr id="89" name="Text Box 7"/>
            <p:cNvSpPr txBox="1">
              <a:spLocks noChangeArrowheads="1"/>
            </p:cNvSpPr>
            <p:nvPr/>
          </p:nvSpPr>
          <p:spPr bwMode="auto">
            <a:xfrm>
              <a:off x="2426" y="2151"/>
              <a:ext cx="195" cy="233"/>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B</a:t>
              </a:r>
            </a:p>
          </p:txBody>
        </p:sp>
        <p:sp>
          <p:nvSpPr>
            <p:cNvPr id="92" name="Text Box 10"/>
            <p:cNvSpPr txBox="1">
              <a:spLocks noChangeArrowheads="1"/>
            </p:cNvSpPr>
            <p:nvPr/>
          </p:nvSpPr>
          <p:spPr bwMode="auto">
            <a:xfrm>
              <a:off x="2709" y="1627"/>
              <a:ext cx="206"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D</a:t>
              </a:r>
            </a:p>
          </p:txBody>
        </p:sp>
        <p:sp>
          <p:nvSpPr>
            <p:cNvPr id="96" name="Text Box 14"/>
            <p:cNvSpPr txBox="1">
              <a:spLocks noChangeArrowheads="1"/>
            </p:cNvSpPr>
            <p:nvPr/>
          </p:nvSpPr>
          <p:spPr bwMode="auto">
            <a:xfrm>
              <a:off x="2477" y="1851"/>
              <a:ext cx="300" cy="233"/>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3,5</a:t>
              </a:r>
            </a:p>
          </p:txBody>
        </p:sp>
        <p:sp>
          <p:nvSpPr>
            <p:cNvPr id="13336" name="AutoShape 4"/>
            <p:cNvSpPr>
              <a:spLocks noChangeArrowheads="1"/>
            </p:cNvSpPr>
            <p:nvPr/>
          </p:nvSpPr>
          <p:spPr bwMode="auto">
            <a:xfrm rot="-5400000">
              <a:off x="2469" y="1184"/>
              <a:ext cx="1144" cy="895"/>
            </a:xfrm>
            <a:prstGeom prst="rtTriangle">
              <a:avLst/>
            </a:prstGeom>
            <a:grpFill/>
            <a:ln w="28575">
              <a:solidFill>
                <a:schemeClr val="tx1"/>
              </a:solidFill>
              <a:miter lim="800000"/>
              <a:headEnd/>
              <a:tailEnd/>
            </a:ln>
            <a:extLst/>
          </p:spPr>
          <p:txBody>
            <a:bodyPr vert="eaVert"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3337" name="Line 5"/>
            <p:cNvSpPr>
              <a:spLocks noChangeShapeType="1"/>
            </p:cNvSpPr>
            <p:nvPr/>
          </p:nvSpPr>
          <p:spPr bwMode="auto">
            <a:xfrm flipH="1">
              <a:off x="2925" y="1773"/>
              <a:ext cx="554" cy="0"/>
            </a:xfrm>
            <a:prstGeom prst="line">
              <a:avLst/>
            </a:prstGeom>
            <a:grpFill/>
            <a:ln w="28575">
              <a:solidFill>
                <a:schemeClr val="tx1"/>
              </a:solidFill>
              <a:round/>
              <a:headEnd/>
              <a:tailEnd/>
            </a:ln>
            <a:extLst/>
          </p:spPr>
          <p:txBody>
            <a:bodyPr/>
            <a:lstStyle/>
            <a:p>
              <a:endParaRPr lang="vi-VN"/>
            </a:p>
          </p:txBody>
        </p:sp>
        <p:sp>
          <p:nvSpPr>
            <p:cNvPr id="13338" name="Rectangle 6"/>
            <p:cNvSpPr>
              <a:spLocks noChangeArrowheads="1"/>
            </p:cNvSpPr>
            <p:nvPr/>
          </p:nvSpPr>
          <p:spPr bwMode="auto">
            <a:xfrm>
              <a:off x="3416" y="1712"/>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4" name="Text Box 12"/>
            <p:cNvSpPr txBox="1">
              <a:spLocks noChangeArrowheads="1"/>
            </p:cNvSpPr>
            <p:nvPr/>
          </p:nvSpPr>
          <p:spPr bwMode="auto">
            <a:xfrm>
              <a:off x="2882" y="1336"/>
              <a:ext cx="190"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5</a:t>
              </a:r>
            </a:p>
          </p:txBody>
        </p:sp>
        <p:sp>
          <p:nvSpPr>
            <p:cNvPr id="13340" name="Rectangle 15"/>
            <p:cNvSpPr>
              <a:spLocks noChangeArrowheads="1"/>
            </p:cNvSpPr>
            <p:nvPr/>
          </p:nvSpPr>
          <p:spPr bwMode="auto">
            <a:xfrm>
              <a:off x="3420" y="2135"/>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nvGrpSpPr>
            <p:cNvPr id="13341" name="Group 16"/>
            <p:cNvGrpSpPr>
              <a:grpSpLocks/>
            </p:cNvGrpSpPr>
            <p:nvPr/>
          </p:nvGrpSpPr>
          <p:grpSpPr bwMode="auto">
            <a:xfrm>
              <a:off x="3696" y="1048"/>
              <a:ext cx="200" cy="1145"/>
              <a:chOff x="3818" y="1039"/>
              <a:chExt cx="200" cy="1145"/>
            </a:xfrm>
            <a:grpFill/>
          </p:grpSpPr>
          <p:sp>
            <p:nvSpPr>
              <p:cNvPr id="100" name="Text Box 18"/>
              <p:cNvSpPr txBox="1">
                <a:spLocks noChangeArrowheads="1"/>
              </p:cNvSpPr>
              <p:nvPr/>
            </p:nvSpPr>
            <p:spPr bwMode="auto">
              <a:xfrm>
                <a:off x="3836" y="1558"/>
                <a:ext cx="182"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y</a:t>
                </a:r>
              </a:p>
            </p:txBody>
          </p:sp>
          <p:sp>
            <p:nvSpPr>
              <p:cNvPr id="13343" name="Line 17"/>
              <p:cNvSpPr>
                <a:spLocks noChangeShapeType="1"/>
              </p:cNvSpPr>
              <p:nvPr/>
            </p:nvSpPr>
            <p:spPr bwMode="auto">
              <a:xfrm>
                <a:off x="3818" y="1039"/>
                <a:ext cx="0" cy="1145"/>
              </a:xfrm>
              <a:prstGeom prst="line">
                <a:avLst/>
              </a:prstGeom>
              <a:grpFill/>
              <a:ln w="19050">
                <a:solidFill>
                  <a:schemeClr val="tx1"/>
                </a:solidFill>
                <a:round/>
                <a:headEnd type="triangle" w="med" len="med"/>
                <a:tailEnd type="triangle" w="med" len="med"/>
              </a:ln>
              <a:extLst/>
            </p:spPr>
            <p:txBody>
              <a:bodyPr/>
              <a:lstStyle/>
              <a:p>
                <a:endParaRPr lang="vi-VN"/>
              </a:p>
            </p:txBody>
          </p:sp>
        </p:grpSp>
      </p:grpSp>
      <p:sp>
        <p:nvSpPr>
          <p:cNvPr id="13324" name="Text Box 37">
            <a:hlinkClick r:id="rId7" action="ppaction://hlinksldjump"/>
          </p:cNvPr>
          <p:cNvSpPr txBox="1">
            <a:spLocks noChangeArrowheads="1"/>
          </p:cNvSpPr>
          <p:nvPr/>
        </p:nvSpPr>
        <p:spPr bwMode="auto">
          <a:xfrm>
            <a:off x="7983539" y="1371601"/>
            <a:ext cx="3979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000" b="1" i="1" dirty="0"/>
              <a:t>c) Tính các độ dài y   trong hình 6</a:t>
            </a:r>
          </a:p>
        </p:txBody>
      </p:sp>
      <p:sp>
        <p:nvSpPr>
          <p:cNvPr id="13325" name="Rectangle 10"/>
          <p:cNvSpPr>
            <a:spLocks noChangeArrowheads="1"/>
          </p:cNvSpPr>
          <p:nvPr/>
        </p:nvSpPr>
        <p:spPr bwMode="auto">
          <a:xfrm>
            <a:off x="5753100" y="4602164"/>
            <a:ext cx="952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a:t>Hình 5</a:t>
            </a:r>
          </a:p>
        </p:txBody>
      </p:sp>
      <p:sp>
        <p:nvSpPr>
          <p:cNvPr id="13326" name="Rectangle 10"/>
          <p:cNvSpPr>
            <a:spLocks noChangeArrowheads="1"/>
          </p:cNvSpPr>
          <p:nvPr/>
        </p:nvSpPr>
        <p:spPr bwMode="auto">
          <a:xfrm>
            <a:off x="8877300" y="4800600"/>
            <a:ext cx="952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a:t>Hình 6</a:t>
            </a:r>
          </a:p>
        </p:txBody>
      </p:sp>
      <p:sp>
        <p:nvSpPr>
          <p:cNvPr id="13327" name="Text Box 76"/>
          <p:cNvSpPr txBox="1">
            <a:spLocks noChangeArrowheads="1"/>
          </p:cNvSpPr>
          <p:nvPr/>
        </p:nvSpPr>
        <p:spPr bwMode="auto">
          <a:xfrm>
            <a:off x="4724400" y="762001"/>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000" b="1">
                <a:solidFill>
                  <a:srgbClr val="0000FF"/>
                </a:solidFill>
              </a:rPr>
              <a:t>Bài 2:</a:t>
            </a:r>
          </a:p>
        </p:txBody>
      </p:sp>
      <p:pic>
        <p:nvPicPr>
          <p:cNvPr id="4" name="Picture 3"/>
          <p:cNvPicPr>
            <a:picLocks noChangeAspect="1"/>
          </p:cNvPicPr>
          <p:nvPr/>
        </p:nvPicPr>
        <p:blipFill>
          <a:blip r:embed="rId8"/>
          <a:stretch>
            <a:fillRect/>
          </a:stretch>
        </p:blipFill>
        <p:spPr>
          <a:xfrm>
            <a:off x="569518" y="1999704"/>
            <a:ext cx="3228975" cy="2409825"/>
          </a:xfrm>
          <a:prstGeom prst="rect">
            <a:avLst/>
          </a:prstGeom>
        </p:spPr>
      </p:pic>
    </p:spTree>
    <p:extLst>
      <p:ext uri="{BB962C8B-B14F-4D97-AF65-F5344CB8AC3E}">
        <p14:creationId xmlns:p14="http://schemas.microsoft.com/office/powerpoint/2010/main" val="3298503123"/>
      </p:ext>
    </p:extLst>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0" y="114300"/>
            <a:ext cx="12192000" cy="66294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4340" name="TextBox 2"/>
          <p:cNvSpPr txBox="1">
            <a:spLocks noChangeArrowheads="1"/>
          </p:cNvSpPr>
          <p:nvPr/>
        </p:nvSpPr>
        <p:spPr bwMode="auto">
          <a:xfrm>
            <a:off x="762000" y="851570"/>
            <a:ext cx="4806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i="1" dirty="0"/>
              <a:t>a) Tính độ dài x trong hình 4</a:t>
            </a:r>
          </a:p>
        </p:txBody>
      </p:sp>
      <p:sp>
        <p:nvSpPr>
          <p:cNvPr id="8201" name="TextBox 12"/>
          <p:cNvSpPr txBox="1">
            <a:spLocks noChangeArrowheads="1"/>
          </p:cNvSpPr>
          <p:nvPr/>
        </p:nvSpPr>
        <p:spPr bwMode="auto">
          <a:xfrm>
            <a:off x="1436688" y="1790778"/>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dirty="0"/>
              <a:t>Giải:</a:t>
            </a:r>
            <a:endParaRPr lang="en-US" altLang="en-US" sz="2800" i="1" dirty="0"/>
          </a:p>
        </p:txBody>
      </p:sp>
      <p:sp>
        <p:nvSpPr>
          <p:cNvPr id="8202" name="TextBox 3"/>
          <p:cNvSpPr txBox="1">
            <a:spLocks noChangeArrowheads="1"/>
          </p:cNvSpPr>
          <p:nvPr/>
        </p:nvSpPr>
        <p:spPr bwMode="auto">
          <a:xfrm>
            <a:off x="2209800" y="4233555"/>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dirty="0"/>
              <a:t>Vì MN // EF, theo định lí Ta-lét ta có:</a:t>
            </a:r>
          </a:p>
        </p:txBody>
      </p:sp>
      <p:graphicFrame>
        <p:nvGraphicFramePr>
          <p:cNvPr id="8203" name="Object 6"/>
          <p:cNvGraphicFramePr>
            <a:graphicFrameLocks noChangeAspect="1"/>
          </p:cNvGraphicFramePr>
          <p:nvPr>
            <p:extLst>
              <p:ext uri="{D42A27DB-BD31-4B8C-83A1-F6EECF244321}">
                <p14:modId xmlns:p14="http://schemas.microsoft.com/office/powerpoint/2010/main" val="356694764"/>
              </p:ext>
            </p:extLst>
          </p:nvPr>
        </p:nvGraphicFramePr>
        <p:xfrm>
          <a:off x="2146576" y="4765504"/>
          <a:ext cx="1666876" cy="874595"/>
        </p:xfrm>
        <a:graphic>
          <a:graphicData uri="http://schemas.openxmlformats.org/presentationml/2006/ole">
            <mc:AlternateContent xmlns:mc="http://schemas.openxmlformats.org/markup-compatibility/2006">
              <mc:Choice xmlns:v="urn:schemas-microsoft-com:vml" Requires="v">
                <p:oleObj spid="_x0000_s10275" name="Equation" r:id="rId3" imgW="748975" imgH="393529" progId="Equation.DSMT4">
                  <p:embed/>
                </p:oleObj>
              </mc:Choice>
              <mc:Fallback>
                <p:oleObj name="Equation" r:id="rId3" imgW="748975" imgH="393529" progId="Equation.DSMT4">
                  <p:embed/>
                  <p:pic>
                    <p:nvPicPr>
                      <p:cNvPr id="820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576" y="4765504"/>
                        <a:ext cx="1666876" cy="874595"/>
                      </a:xfrm>
                      <a:prstGeom prst="rect">
                        <a:avLst/>
                      </a:prstGeom>
                      <a:noFill/>
                      <a:ln>
                        <a:noFill/>
                      </a:ln>
                      <a:effectLst/>
                      <a:extLst/>
                    </p:spPr>
                  </p:pic>
                </p:oleObj>
              </mc:Fallback>
            </mc:AlternateContent>
          </a:graphicData>
        </a:graphic>
      </p:graphicFrame>
      <p:sp>
        <p:nvSpPr>
          <p:cNvPr id="8204" name="TextBox 16"/>
          <p:cNvSpPr txBox="1">
            <a:spLocks noChangeArrowheads="1"/>
          </p:cNvSpPr>
          <p:nvPr/>
        </p:nvSpPr>
        <p:spPr bwMode="auto">
          <a:xfrm>
            <a:off x="4525656" y="4802466"/>
            <a:ext cx="125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dirty="0"/>
              <a:t>hay</a:t>
            </a:r>
            <a:r>
              <a:rPr lang="en-US" altLang="en-US" sz="2300" dirty="0"/>
              <a:t> </a:t>
            </a:r>
            <a:endParaRPr lang="en-US" altLang="en-US" sz="2300" i="1" dirty="0"/>
          </a:p>
        </p:txBody>
      </p:sp>
      <p:graphicFrame>
        <p:nvGraphicFramePr>
          <p:cNvPr id="8205" name="Object 7"/>
          <p:cNvGraphicFramePr>
            <a:graphicFrameLocks noChangeAspect="1"/>
          </p:cNvGraphicFramePr>
          <p:nvPr>
            <p:extLst>
              <p:ext uri="{D42A27DB-BD31-4B8C-83A1-F6EECF244321}">
                <p14:modId xmlns:p14="http://schemas.microsoft.com/office/powerpoint/2010/main" val="3725862080"/>
              </p:ext>
            </p:extLst>
          </p:nvPr>
        </p:nvGraphicFramePr>
        <p:xfrm>
          <a:off x="5663841" y="4693143"/>
          <a:ext cx="1214215" cy="916592"/>
        </p:xfrm>
        <a:graphic>
          <a:graphicData uri="http://schemas.openxmlformats.org/presentationml/2006/ole">
            <mc:AlternateContent xmlns:mc="http://schemas.openxmlformats.org/markup-compatibility/2006">
              <mc:Choice xmlns:v="urn:schemas-microsoft-com:vml" Requires="v">
                <p:oleObj spid="_x0000_s10276" name="Equation" r:id="rId5" imgW="520474" imgH="393529" progId="Equation.DSMT4">
                  <p:embed/>
                </p:oleObj>
              </mc:Choice>
              <mc:Fallback>
                <p:oleObj name="Equation" r:id="rId5" imgW="520474" imgH="393529" progId="Equation.DSMT4">
                  <p:embed/>
                  <p:pic>
                    <p:nvPicPr>
                      <p:cNvPr id="820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841" y="4693143"/>
                        <a:ext cx="1214215" cy="916592"/>
                      </a:xfrm>
                      <a:prstGeom prst="rect">
                        <a:avLst/>
                      </a:prstGeom>
                      <a:noFill/>
                      <a:ln>
                        <a:noFill/>
                      </a:ln>
                      <a:effectLst/>
                      <a:extLst/>
                    </p:spPr>
                  </p:pic>
                </p:oleObj>
              </mc:Fallback>
            </mc:AlternateContent>
          </a:graphicData>
        </a:graphic>
      </p:graphicFrame>
      <p:sp>
        <p:nvSpPr>
          <p:cNvPr id="8206" name="TextBox 17"/>
          <p:cNvSpPr txBox="1">
            <a:spLocks noChangeArrowheads="1"/>
          </p:cNvSpPr>
          <p:nvPr/>
        </p:nvSpPr>
        <p:spPr bwMode="auto">
          <a:xfrm>
            <a:off x="2806700" y="5773083"/>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dirty="0"/>
              <a:t>S </a:t>
            </a:r>
            <a:r>
              <a:rPr lang="en-US" altLang="en-US" sz="2800" dirty="0" err="1"/>
              <a:t>uyra</a:t>
            </a:r>
            <a:r>
              <a:rPr lang="en-US" altLang="en-US" sz="2800" dirty="0"/>
              <a:t>: </a:t>
            </a:r>
            <a:endParaRPr lang="en-US" altLang="en-US" sz="2800" i="1" dirty="0"/>
          </a:p>
        </p:txBody>
      </p:sp>
      <p:graphicFrame>
        <p:nvGraphicFramePr>
          <p:cNvPr id="8207" name="Object 8"/>
          <p:cNvGraphicFramePr>
            <a:graphicFrameLocks noChangeAspect="1"/>
          </p:cNvGraphicFramePr>
          <p:nvPr>
            <p:extLst>
              <p:ext uri="{D42A27DB-BD31-4B8C-83A1-F6EECF244321}">
                <p14:modId xmlns:p14="http://schemas.microsoft.com/office/powerpoint/2010/main" val="2605106572"/>
              </p:ext>
            </p:extLst>
          </p:nvPr>
        </p:nvGraphicFramePr>
        <p:xfrm>
          <a:off x="4173218" y="5711022"/>
          <a:ext cx="2564162" cy="922750"/>
        </p:xfrm>
        <a:graphic>
          <a:graphicData uri="http://schemas.openxmlformats.org/presentationml/2006/ole">
            <mc:AlternateContent xmlns:mc="http://schemas.openxmlformats.org/markup-compatibility/2006">
              <mc:Choice xmlns:v="urn:schemas-microsoft-com:vml" Requires="v">
                <p:oleObj spid="_x0000_s10277" name="Equation" r:id="rId7" imgW="1091726" imgH="393529" progId="Equation.DSMT4">
                  <p:embed/>
                </p:oleObj>
              </mc:Choice>
              <mc:Fallback>
                <p:oleObj name="Equation" r:id="rId7" imgW="1091726" imgH="393529" progId="Equation.DSMT4">
                  <p:embed/>
                  <p:pic>
                    <p:nvPicPr>
                      <p:cNvPr id="820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3218" y="5711022"/>
                        <a:ext cx="2564162" cy="922750"/>
                      </a:xfrm>
                      <a:prstGeom prst="rect">
                        <a:avLst/>
                      </a:prstGeom>
                      <a:noFill/>
                      <a:ln>
                        <a:noFill/>
                      </a:ln>
                      <a:effectLst/>
                      <a:extLst/>
                    </p:spPr>
                  </p:pic>
                </p:oleObj>
              </mc:Fallback>
            </mc:AlternateContent>
          </a:graphicData>
        </a:graphic>
      </p:graphicFrame>
      <p:sp>
        <p:nvSpPr>
          <p:cNvPr id="37" name="Rectangle 36"/>
          <p:cNvSpPr/>
          <p:nvPr/>
        </p:nvSpPr>
        <p:spPr>
          <a:xfrm>
            <a:off x="2265236" y="5288465"/>
            <a:ext cx="533400" cy="360363"/>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38" name="Rectangle 37"/>
          <p:cNvSpPr/>
          <p:nvPr/>
        </p:nvSpPr>
        <p:spPr>
          <a:xfrm>
            <a:off x="3196363" y="4782157"/>
            <a:ext cx="533400" cy="82757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40" name="Rectangle 39"/>
          <p:cNvSpPr/>
          <p:nvPr/>
        </p:nvSpPr>
        <p:spPr>
          <a:xfrm>
            <a:off x="5870023" y="5257206"/>
            <a:ext cx="598585" cy="39699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41" name="Rectangle 40"/>
          <p:cNvSpPr/>
          <p:nvPr/>
        </p:nvSpPr>
        <p:spPr>
          <a:xfrm>
            <a:off x="6611356" y="4686915"/>
            <a:ext cx="533400" cy="36036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42" name="Rectangle 41"/>
          <p:cNvSpPr/>
          <p:nvPr/>
        </p:nvSpPr>
        <p:spPr>
          <a:xfrm>
            <a:off x="6562025" y="5274970"/>
            <a:ext cx="555626" cy="519103"/>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pic>
        <p:nvPicPr>
          <p:cNvPr id="22" name="Picture 21"/>
          <p:cNvPicPr>
            <a:picLocks noChangeAspect="1"/>
          </p:cNvPicPr>
          <p:nvPr/>
        </p:nvPicPr>
        <p:blipFill>
          <a:blip r:embed="rId9"/>
          <a:stretch>
            <a:fillRect/>
          </a:stretch>
        </p:blipFill>
        <p:spPr>
          <a:xfrm>
            <a:off x="7004845" y="903748"/>
            <a:ext cx="4276725" cy="3191774"/>
          </a:xfrm>
          <a:prstGeom prst="rect">
            <a:avLst/>
          </a:prstGeom>
        </p:spPr>
      </p:pic>
    </p:spTree>
    <p:extLst>
      <p:ext uri="{BB962C8B-B14F-4D97-AF65-F5344CB8AC3E}">
        <p14:creationId xmlns:p14="http://schemas.microsoft.com/office/powerpoint/2010/main" val="403492481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01"/>
                                        </p:tgtEl>
                                        <p:attrNameLst>
                                          <p:attrName>ppt_y</p:attrName>
                                        </p:attrNameLst>
                                      </p:cBhvr>
                                      <p:tavLst>
                                        <p:tav tm="0">
                                          <p:val>
                                            <p:strVal val="#ppt_y"/>
                                          </p:val>
                                        </p:tav>
                                        <p:tav tm="100000">
                                          <p:val>
                                            <p:strVal val="#ppt_y"/>
                                          </p:val>
                                        </p:tav>
                                      </p:tavLst>
                                    </p:anim>
                                    <p:anim calcmode="lin" valueType="num">
                                      <p:cBhvr>
                                        <p:cTn id="9" dur="500" fill="hold"/>
                                        <p:tgtEl>
                                          <p:spTgt spid="82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8202"/>
                                        </p:tgtEl>
                                        <p:attrNameLst>
                                          <p:attrName>style.visibility</p:attrName>
                                        </p:attrNameLst>
                                      </p:cBhvr>
                                      <p:to>
                                        <p:strVal val="visible"/>
                                      </p:to>
                                    </p:set>
                                    <p:anim calcmode="discrete" valueType="clr">
                                      <p:cBhvr override="childStyle">
                                        <p:cTn id="16"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8202"/>
                                        </p:tgtEl>
                                        <p:attrNameLst>
                                          <p:attrName>fillcolor</p:attrName>
                                        </p:attrNameLst>
                                      </p:cBhvr>
                                      <p:tavLst>
                                        <p:tav tm="0">
                                          <p:val>
                                            <p:clrVal>
                                              <a:schemeClr val="accent2"/>
                                            </p:clrVal>
                                          </p:val>
                                        </p:tav>
                                        <p:tav tm="50000">
                                          <p:val>
                                            <p:clrVal>
                                              <a:schemeClr val="hlink"/>
                                            </p:clrVal>
                                          </p:val>
                                        </p:tav>
                                      </p:tavLst>
                                    </p:anim>
                                    <p:set>
                                      <p:cBhvr>
                                        <p:cTn id="18" dur="80"/>
                                        <p:tgtEl>
                                          <p:spTgt spid="8202"/>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box(in)">
                                      <p:cBhvr>
                                        <p:cTn id="23" dur="2000"/>
                                        <p:tgtEl>
                                          <p:spTgt spid="82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xit" presetSubtype="12" fill="hold" grpId="0" nodeType="clickEffect">
                                  <p:stCondLst>
                                    <p:cond delay="0"/>
                                  </p:stCondLst>
                                  <p:childTnLst>
                                    <p:animEffect transition="out" filter="strips(downLeft)">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xit" presetSubtype="12" fill="hold" grpId="0" nodeType="clickEffect">
                                  <p:stCondLst>
                                    <p:cond delay="0"/>
                                  </p:stCondLst>
                                  <p:childTnLst>
                                    <p:animEffect transition="out" filter="strips(downLeft)">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204"/>
                                        </p:tgtEl>
                                        <p:attrNameLst>
                                          <p:attrName>style.visibility</p:attrName>
                                        </p:attrNameLst>
                                      </p:cBhvr>
                                      <p:to>
                                        <p:strVal val="visible"/>
                                      </p:to>
                                    </p:set>
                                    <p:anim calcmode="lin" valueType="num">
                                      <p:cBhvr>
                                        <p:cTn id="38" dur="500" fill="hold"/>
                                        <p:tgtEl>
                                          <p:spTgt spid="820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204"/>
                                        </p:tgtEl>
                                        <p:attrNameLst>
                                          <p:attrName>ppt_y</p:attrName>
                                        </p:attrNameLst>
                                      </p:cBhvr>
                                      <p:tavLst>
                                        <p:tav tm="0">
                                          <p:val>
                                            <p:strVal val="#ppt_y"/>
                                          </p:val>
                                        </p:tav>
                                        <p:tav tm="100000">
                                          <p:val>
                                            <p:strVal val="#ppt_y"/>
                                          </p:val>
                                        </p:tav>
                                      </p:tavLst>
                                    </p:anim>
                                    <p:anim calcmode="lin" valueType="num">
                                      <p:cBhvr>
                                        <p:cTn id="40" dur="500" fill="hold"/>
                                        <p:tgtEl>
                                          <p:spTgt spid="820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20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20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8205"/>
                                        </p:tgtEl>
                                        <p:attrNameLst>
                                          <p:attrName>style.visibility</p:attrName>
                                        </p:attrNameLst>
                                      </p:cBhvr>
                                      <p:to>
                                        <p:strVal val="visible"/>
                                      </p:to>
                                    </p:set>
                                    <p:animEffect transition="in" filter="blinds(horizontal)">
                                      <p:cBhvr>
                                        <p:cTn id="47" dur="500"/>
                                        <p:tgtEl>
                                          <p:spTgt spid="820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xit" presetSubtype="12" fill="hold" grpId="0" nodeType="clickEffect">
                                  <p:stCondLst>
                                    <p:cond delay="0"/>
                                  </p:stCondLst>
                                  <p:childTnLst>
                                    <p:animEffect transition="out" filter="strips(downLeft)">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xit" presetSubtype="12" fill="hold" grpId="0" nodeType="clickEffect">
                                  <p:stCondLst>
                                    <p:cond delay="0"/>
                                  </p:stCondLst>
                                  <p:childTnLst>
                                    <p:animEffect transition="out" filter="strips(downLeft)">
                                      <p:cBhvr>
                                        <p:cTn id="56" dur="500"/>
                                        <p:tgtEl>
                                          <p:spTgt spid="41"/>
                                        </p:tgtEl>
                                      </p:cBhvr>
                                    </p:animEffect>
                                    <p:set>
                                      <p:cBhvr>
                                        <p:cTn id="57" dur="1" fill="hold">
                                          <p:stCondLst>
                                            <p:cond delay="499"/>
                                          </p:stCondLst>
                                        </p:cTn>
                                        <p:tgtEl>
                                          <p:spTgt spid="4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xit" presetSubtype="12" fill="hold" grpId="0" nodeType="clickEffect">
                                  <p:stCondLst>
                                    <p:cond delay="0"/>
                                  </p:stCondLst>
                                  <p:childTnLst>
                                    <p:animEffect transition="out" filter="strips(downLeft)">
                                      <p:cBhvr>
                                        <p:cTn id="61" dur="500"/>
                                        <p:tgtEl>
                                          <p:spTgt spid="42"/>
                                        </p:tgtEl>
                                      </p:cBhvr>
                                    </p:animEffect>
                                    <p:set>
                                      <p:cBhvr>
                                        <p:cTn id="62" dur="1" fill="hold">
                                          <p:stCondLst>
                                            <p:cond delay="499"/>
                                          </p:stCondLst>
                                        </p:cTn>
                                        <p:tgtEl>
                                          <p:spTgt spid="42"/>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8206"/>
                                        </p:tgtEl>
                                        <p:attrNameLst>
                                          <p:attrName>style.visibility</p:attrName>
                                        </p:attrNameLst>
                                      </p:cBhvr>
                                      <p:to>
                                        <p:strVal val="visible"/>
                                      </p:to>
                                    </p:set>
                                    <p:anim calcmode="lin" valueType="num">
                                      <p:cBhvr>
                                        <p:cTn id="67" dur="500" fill="hold"/>
                                        <p:tgtEl>
                                          <p:spTgt spid="8206"/>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8206"/>
                                        </p:tgtEl>
                                        <p:attrNameLst>
                                          <p:attrName>ppt_y</p:attrName>
                                        </p:attrNameLst>
                                      </p:cBhvr>
                                      <p:tavLst>
                                        <p:tav tm="0">
                                          <p:val>
                                            <p:strVal val="#ppt_y"/>
                                          </p:val>
                                        </p:tav>
                                        <p:tav tm="100000">
                                          <p:val>
                                            <p:strVal val="#ppt_y"/>
                                          </p:val>
                                        </p:tav>
                                      </p:tavLst>
                                    </p:anim>
                                    <p:anim calcmode="lin" valueType="num">
                                      <p:cBhvr>
                                        <p:cTn id="69" dur="500" fill="hold"/>
                                        <p:tgtEl>
                                          <p:spTgt spid="8206"/>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8206"/>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8206"/>
                                        </p:tgtEl>
                                      </p:cBhvr>
                                    </p:animEffect>
                                  </p:childTnLst>
                                </p:cTn>
                              </p:par>
                            </p:childTnLst>
                          </p:cTn>
                        </p:par>
                        <p:par>
                          <p:cTn id="72" fill="hold" nodeType="afterGroup">
                            <p:stCondLst>
                              <p:cond delay="750"/>
                            </p:stCondLst>
                            <p:childTnLst>
                              <p:par>
                                <p:cTn id="73" presetID="18" presetClass="entr" presetSubtype="12" fill="hold" nodeType="afterEffect">
                                  <p:stCondLst>
                                    <p:cond delay="0"/>
                                  </p:stCondLst>
                                  <p:childTnLst>
                                    <p:set>
                                      <p:cBhvr>
                                        <p:cTn id="74" dur="1" fill="hold">
                                          <p:stCondLst>
                                            <p:cond delay="0"/>
                                          </p:stCondLst>
                                        </p:cTn>
                                        <p:tgtEl>
                                          <p:spTgt spid="8207"/>
                                        </p:tgtEl>
                                        <p:attrNameLst>
                                          <p:attrName>style.visibility</p:attrName>
                                        </p:attrNameLst>
                                      </p:cBhvr>
                                      <p:to>
                                        <p:strVal val="visible"/>
                                      </p:to>
                                    </p:set>
                                    <p:animEffect transition="in" filter="strips(downLeft)">
                                      <p:cBhvr>
                                        <p:cTn id="75"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2" grpId="0"/>
      <p:bldP spid="8204" grpId="0"/>
      <p:bldP spid="8206" grpId="0"/>
      <p:bldP spid="37" grpId="0" animBg="1"/>
      <p:bldP spid="38"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 y="114300"/>
            <a:ext cx="12039600" cy="66294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nvGrpSpPr>
          <p:cNvPr id="15363" name="Group 38"/>
          <p:cNvGrpSpPr>
            <a:grpSpLocks/>
          </p:cNvGrpSpPr>
          <p:nvPr/>
        </p:nvGrpSpPr>
        <p:grpSpPr bwMode="auto">
          <a:xfrm>
            <a:off x="6058946" y="970315"/>
            <a:ext cx="5373392" cy="3165479"/>
            <a:chOff x="3559" y="432"/>
            <a:chExt cx="1746" cy="1037"/>
          </a:xfrm>
        </p:grpSpPr>
        <p:grpSp>
          <p:nvGrpSpPr>
            <p:cNvPr id="15370" name="Group 39"/>
            <p:cNvGrpSpPr>
              <a:grpSpLocks/>
            </p:cNvGrpSpPr>
            <p:nvPr/>
          </p:nvGrpSpPr>
          <p:grpSpPr bwMode="auto">
            <a:xfrm>
              <a:off x="3559" y="432"/>
              <a:ext cx="1746" cy="1037"/>
              <a:chOff x="3600" y="432"/>
              <a:chExt cx="1940" cy="1254"/>
            </a:xfrm>
          </p:grpSpPr>
          <p:grpSp>
            <p:nvGrpSpPr>
              <p:cNvPr id="15372" name="Group 41"/>
              <p:cNvGrpSpPr>
                <a:grpSpLocks/>
              </p:cNvGrpSpPr>
              <p:nvPr/>
            </p:nvGrpSpPr>
            <p:grpSpPr bwMode="auto">
              <a:xfrm>
                <a:off x="3792" y="624"/>
                <a:ext cx="1488" cy="816"/>
                <a:chOff x="3792" y="624"/>
                <a:chExt cx="1488" cy="816"/>
              </a:xfrm>
            </p:grpSpPr>
            <p:sp>
              <p:nvSpPr>
                <p:cNvPr id="15384" name="Line 42"/>
                <p:cNvSpPr>
                  <a:spLocks noChangeShapeType="1"/>
                </p:cNvSpPr>
                <p:nvPr/>
              </p:nvSpPr>
              <p:spPr bwMode="auto">
                <a:xfrm flipH="1">
                  <a:off x="3792" y="624"/>
                  <a:ext cx="288"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85" name="Line 43"/>
                <p:cNvSpPr>
                  <a:spLocks noChangeShapeType="1"/>
                </p:cNvSpPr>
                <p:nvPr/>
              </p:nvSpPr>
              <p:spPr bwMode="auto">
                <a:xfrm>
                  <a:off x="3792" y="1440"/>
                  <a:ext cx="14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86" name="Line 44"/>
                <p:cNvSpPr>
                  <a:spLocks noChangeShapeType="1"/>
                </p:cNvSpPr>
                <p:nvPr/>
              </p:nvSpPr>
              <p:spPr bwMode="auto">
                <a:xfrm flipH="1" flipV="1">
                  <a:off x="4080" y="624"/>
                  <a:ext cx="1200"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5373" name="Line 45"/>
              <p:cNvSpPr>
                <a:spLocks noChangeShapeType="1"/>
              </p:cNvSpPr>
              <p:nvPr/>
            </p:nvSpPr>
            <p:spPr bwMode="auto">
              <a:xfrm>
                <a:off x="3600" y="915"/>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74" name="Text Box 46"/>
              <p:cNvSpPr txBox="1">
                <a:spLocks noChangeArrowheads="1"/>
              </p:cNvSpPr>
              <p:nvPr/>
            </p:nvSpPr>
            <p:spPr bwMode="auto">
              <a:xfrm>
                <a:off x="3936" y="432"/>
                <a:ext cx="2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A</a:t>
                </a:r>
              </a:p>
            </p:txBody>
          </p:sp>
          <p:sp>
            <p:nvSpPr>
              <p:cNvPr id="15375" name="Text Box 47"/>
              <p:cNvSpPr txBox="1">
                <a:spLocks noChangeArrowheads="1"/>
              </p:cNvSpPr>
              <p:nvPr/>
            </p:nvSpPr>
            <p:spPr bwMode="auto">
              <a:xfrm>
                <a:off x="3701" y="1413"/>
                <a:ext cx="31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B</a:t>
                </a:r>
              </a:p>
            </p:txBody>
          </p:sp>
          <p:sp>
            <p:nvSpPr>
              <p:cNvPr id="15376" name="Text Box 48"/>
              <p:cNvSpPr txBox="1">
                <a:spLocks noChangeArrowheads="1"/>
              </p:cNvSpPr>
              <p:nvPr/>
            </p:nvSpPr>
            <p:spPr bwMode="auto">
              <a:xfrm>
                <a:off x="5300" y="1413"/>
                <a:ext cx="2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C</a:t>
                </a:r>
              </a:p>
            </p:txBody>
          </p:sp>
          <p:sp>
            <p:nvSpPr>
              <p:cNvPr id="15377" name="Text Box 49"/>
              <p:cNvSpPr txBox="1">
                <a:spLocks noChangeArrowheads="1"/>
              </p:cNvSpPr>
              <p:nvPr/>
            </p:nvSpPr>
            <p:spPr bwMode="auto">
              <a:xfrm>
                <a:off x="3936" y="912"/>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t>D</a:t>
                </a:r>
              </a:p>
            </p:txBody>
          </p:sp>
          <p:sp>
            <p:nvSpPr>
              <p:cNvPr id="15378" name="Text Box 50"/>
              <p:cNvSpPr txBox="1">
                <a:spLocks noChangeArrowheads="1"/>
              </p:cNvSpPr>
              <p:nvPr/>
            </p:nvSpPr>
            <p:spPr bwMode="auto">
              <a:xfrm>
                <a:off x="4416" y="912"/>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t>E</a:t>
                </a:r>
              </a:p>
            </p:txBody>
          </p:sp>
          <p:sp>
            <p:nvSpPr>
              <p:cNvPr id="15379" name="Text Box 51"/>
              <p:cNvSpPr txBox="1">
                <a:spLocks noChangeArrowheads="1"/>
              </p:cNvSpPr>
              <p:nvPr/>
            </p:nvSpPr>
            <p:spPr bwMode="auto">
              <a:xfrm>
                <a:off x="3696" y="1056"/>
                <a:ext cx="2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solidFill>
                      <a:srgbClr val="0070C0"/>
                    </a:solidFill>
                  </a:rPr>
                  <a:t>5</a:t>
                </a:r>
              </a:p>
            </p:txBody>
          </p:sp>
          <p:sp>
            <p:nvSpPr>
              <p:cNvPr id="15380" name="Text Box 52"/>
              <p:cNvSpPr txBox="1">
                <a:spLocks noChangeArrowheads="1"/>
              </p:cNvSpPr>
              <p:nvPr/>
            </p:nvSpPr>
            <p:spPr bwMode="auto">
              <a:xfrm>
                <a:off x="4350" y="645"/>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solidFill>
                      <a:srgbClr val="0070C0"/>
                    </a:solidFill>
                  </a:rPr>
                  <a:t>x</a:t>
                </a:r>
              </a:p>
            </p:txBody>
          </p:sp>
          <p:sp>
            <p:nvSpPr>
              <p:cNvPr id="15381" name="Text Box 53"/>
              <p:cNvSpPr txBox="1">
                <a:spLocks noChangeArrowheads="1"/>
              </p:cNvSpPr>
              <p:nvPr/>
            </p:nvSpPr>
            <p:spPr bwMode="auto">
              <a:xfrm>
                <a:off x="4993" y="1070"/>
                <a:ext cx="43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solidFill>
                      <a:srgbClr val="0070C0"/>
                    </a:solidFill>
                  </a:rPr>
                  <a:t>10</a:t>
                </a:r>
              </a:p>
            </p:txBody>
          </p:sp>
          <p:graphicFrame>
            <p:nvGraphicFramePr>
              <p:cNvPr id="15382" name="Object 54"/>
              <p:cNvGraphicFramePr>
                <a:graphicFrameLocks noChangeAspect="1"/>
              </p:cNvGraphicFramePr>
              <p:nvPr>
                <p:extLst>
                  <p:ext uri="{D42A27DB-BD31-4B8C-83A1-F6EECF244321}">
                    <p14:modId xmlns:p14="http://schemas.microsoft.com/office/powerpoint/2010/main" val="1799866422"/>
                  </p:ext>
                </p:extLst>
              </p:nvPr>
            </p:nvGraphicFramePr>
            <p:xfrm>
              <a:off x="3839" y="687"/>
              <a:ext cx="187" cy="187"/>
            </p:xfrm>
            <a:graphic>
              <a:graphicData uri="http://schemas.openxmlformats.org/presentationml/2006/ole">
                <mc:AlternateContent xmlns:mc="http://schemas.openxmlformats.org/markup-compatibility/2006">
                  <mc:Choice xmlns:v="urn:schemas-microsoft-com:vml" Requires="v">
                    <p:oleObj spid="_x0000_s11284" name="Equation" r:id="rId4" imgW="228600" imgH="228600" progId="Equation.DSMT4">
                      <p:embed/>
                    </p:oleObj>
                  </mc:Choice>
                  <mc:Fallback>
                    <p:oleObj name="Equation" r:id="rId4" imgW="228600" imgH="228600" progId="Equation.DSMT4">
                      <p:embed/>
                      <p:pic>
                        <p:nvPicPr>
                          <p:cNvPr id="15382" name="Object 54"/>
                          <p:cNvPicPr>
                            <a:picLocks noChangeAspect="1" noChangeArrowheads="1"/>
                          </p:cNvPicPr>
                          <p:nvPr/>
                        </p:nvPicPr>
                        <p:blipFill>
                          <a:blip r:embed="rId5"/>
                          <a:srcRect/>
                          <a:stretch>
                            <a:fillRect/>
                          </a:stretch>
                        </p:blipFill>
                        <p:spPr bwMode="auto">
                          <a:xfrm>
                            <a:off x="3839" y="687"/>
                            <a:ext cx="187" cy="187"/>
                          </a:xfrm>
                          <a:prstGeom prst="rect">
                            <a:avLst/>
                          </a:prstGeom>
                          <a:noFill/>
                          <a:ln>
                            <a:noFill/>
                          </a:ln>
                          <a:effectLst/>
                          <a:extLst/>
                        </p:spPr>
                      </p:pic>
                    </p:oleObj>
                  </mc:Fallback>
                </mc:AlternateContent>
              </a:graphicData>
            </a:graphic>
          </p:graphicFrame>
          <p:sp>
            <p:nvSpPr>
              <p:cNvPr id="15383" name="Text Box 55"/>
              <p:cNvSpPr txBox="1">
                <a:spLocks noChangeArrowheads="1"/>
              </p:cNvSpPr>
              <p:nvPr/>
            </p:nvSpPr>
            <p:spPr bwMode="auto">
              <a:xfrm>
                <a:off x="4279" y="1448"/>
                <a:ext cx="57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solidFill>
                      <a:srgbClr val="FF0000"/>
                    </a:solidFill>
                  </a:rPr>
                  <a:t>a//BC</a:t>
                </a:r>
              </a:p>
            </p:txBody>
          </p:sp>
        </p:grpSp>
        <p:sp>
          <p:nvSpPr>
            <p:cNvPr id="15371" name="Text Box 56"/>
            <p:cNvSpPr txBox="1">
              <a:spLocks noChangeArrowheads="1"/>
            </p:cNvSpPr>
            <p:nvPr/>
          </p:nvSpPr>
          <p:spPr bwMode="auto">
            <a:xfrm>
              <a:off x="4697" y="636"/>
              <a:ext cx="29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t>a</a:t>
              </a:r>
            </a:p>
          </p:txBody>
        </p:sp>
      </p:grpSp>
      <p:sp>
        <p:nvSpPr>
          <p:cNvPr id="101" name="Text Box 37"/>
          <p:cNvSpPr txBox="1">
            <a:spLocks noChangeArrowheads="1"/>
          </p:cNvSpPr>
          <p:nvPr/>
        </p:nvSpPr>
        <p:spPr bwMode="auto">
          <a:xfrm>
            <a:off x="200902" y="3737430"/>
            <a:ext cx="66570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Ta có </a:t>
            </a:r>
            <a:r>
              <a:rPr lang="en-US" altLang="en-US" sz="3200" dirty="0">
                <a:solidFill>
                  <a:srgbClr val="FF0000"/>
                </a:solidFill>
              </a:rPr>
              <a:t>a//BC</a:t>
            </a:r>
            <a:r>
              <a:rPr lang="en-US" altLang="en-US" sz="3200" dirty="0"/>
              <a:t>, theo định lý Ta-lét ta có</a:t>
            </a:r>
            <a:r>
              <a:rPr lang="en-US" altLang="en-US" sz="2300" dirty="0"/>
              <a:t>:</a:t>
            </a:r>
          </a:p>
        </p:txBody>
      </p:sp>
      <p:graphicFrame>
        <p:nvGraphicFramePr>
          <p:cNvPr id="102" name="Object 58"/>
          <p:cNvGraphicFramePr>
            <a:graphicFrameLocks noChangeAspect="1"/>
          </p:cNvGraphicFramePr>
          <p:nvPr>
            <p:extLst>
              <p:ext uri="{D42A27DB-BD31-4B8C-83A1-F6EECF244321}">
                <p14:modId xmlns:p14="http://schemas.microsoft.com/office/powerpoint/2010/main" val="2544181786"/>
              </p:ext>
            </p:extLst>
          </p:nvPr>
        </p:nvGraphicFramePr>
        <p:xfrm>
          <a:off x="1651000" y="4504881"/>
          <a:ext cx="4064000" cy="2047724"/>
        </p:xfrm>
        <a:graphic>
          <a:graphicData uri="http://schemas.openxmlformats.org/presentationml/2006/ole">
            <mc:AlternateContent xmlns:mc="http://schemas.openxmlformats.org/markup-compatibility/2006">
              <mc:Choice xmlns:v="urn:schemas-microsoft-com:vml" Requires="v">
                <p:oleObj spid="_x0000_s11285" name="Equation" r:id="rId6" imgW="1714320" imgH="863280" progId="Equation.DSMT4">
                  <p:embed/>
                </p:oleObj>
              </mc:Choice>
              <mc:Fallback>
                <p:oleObj name="Equation" r:id="rId6" imgW="1714320" imgH="863280" progId="Equation.DSMT4">
                  <p:embed/>
                  <p:pic>
                    <p:nvPicPr>
                      <p:cNvPr id="102" name="Object 58"/>
                      <p:cNvPicPr>
                        <a:picLocks noChangeAspect="1" noChangeArrowheads="1"/>
                      </p:cNvPicPr>
                      <p:nvPr/>
                    </p:nvPicPr>
                    <p:blipFill>
                      <a:blip r:embed="rId7"/>
                      <a:srcRect/>
                      <a:stretch>
                        <a:fillRect/>
                      </a:stretch>
                    </p:blipFill>
                    <p:spPr bwMode="auto">
                      <a:xfrm>
                        <a:off x="1651000" y="4504881"/>
                        <a:ext cx="4064000" cy="2047724"/>
                      </a:xfrm>
                      <a:prstGeom prst="rect">
                        <a:avLst/>
                      </a:prstGeom>
                      <a:noFill/>
                      <a:ln>
                        <a:noFill/>
                      </a:ln>
                      <a:effectLst/>
                      <a:extLst/>
                    </p:spPr>
                  </p:pic>
                </p:oleObj>
              </mc:Fallback>
            </mc:AlternateContent>
          </a:graphicData>
        </a:graphic>
      </p:graphicFrame>
      <p:sp>
        <p:nvSpPr>
          <p:cNvPr id="15366" name="Text Box 37"/>
          <p:cNvSpPr txBox="1">
            <a:spLocks noChangeArrowheads="1"/>
          </p:cNvSpPr>
          <p:nvPr/>
        </p:nvSpPr>
        <p:spPr bwMode="auto">
          <a:xfrm>
            <a:off x="359568" y="861129"/>
            <a:ext cx="5699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b) Tính các độ dài x trong hình 5</a:t>
            </a:r>
          </a:p>
        </p:txBody>
      </p:sp>
    </p:spTree>
    <p:extLst>
      <p:ext uri="{BB962C8B-B14F-4D97-AF65-F5344CB8AC3E}">
        <p14:creationId xmlns:p14="http://schemas.microsoft.com/office/powerpoint/2010/main" val="38002590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1"/>
                                        </p:tgtEl>
                                        <p:attrNameLst>
                                          <p:attrName>style.visibility</p:attrName>
                                        </p:attrNameLst>
                                      </p:cBhvr>
                                      <p:to>
                                        <p:strVal val="visible"/>
                                      </p:to>
                                    </p:set>
                                    <p:anim calcmode="discrete" valueType="clr">
                                      <p:cBhvr override="childStyle">
                                        <p:cTn id="7" dur="80"/>
                                        <p:tgtEl>
                                          <p:spTgt spid="1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
                                        </p:tgtEl>
                                        <p:attrNameLst>
                                          <p:attrName>fillcolor</p:attrName>
                                        </p:attrNameLst>
                                      </p:cBhvr>
                                      <p:tavLst>
                                        <p:tav tm="0">
                                          <p:val>
                                            <p:clrVal>
                                              <a:schemeClr val="accent2"/>
                                            </p:clrVal>
                                          </p:val>
                                        </p:tav>
                                        <p:tav tm="50000">
                                          <p:val>
                                            <p:clrVal>
                                              <a:schemeClr val="hlink"/>
                                            </p:clrVal>
                                          </p:val>
                                        </p:tav>
                                      </p:tavLst>
                                    </p:anim>
                                    <p:set>
                                      <p:cBhvr>
                                        <p:cTn id="9" dur="80"/>
                                        <p:tgtEl>
                                          <p:spTgt spid="101"/>
                                        </p:tgtEl>
                                        <p:attrNameLst>
                                          <p:attrName>fill.type</p:attrName>
                                        </p:attrNameLst>
                                      </p:cBhvr>
                                      <p:to>
                                        <p:strVal val="solid"/>
                                      </p:to>
                                    </p:set>
                                  </p:childTnLst>
                                </p:cTn>
                              </p:par>
                              <p:par>
                                <p:cTn id="10" presetID="26" presetClass="entr" presetSubtype="0" fill="hold"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down)">
                                      <p:cBhvr>
                                        <p:cTn id="12" dur="580">
                                          <p:stCondLst>
                                            <p:cond delay="0"/>
                                          </p:stCondLst>
                                        </p:cTn>
                                        <p:tgtEl>
                                          <p:spTgt spid="102"/>
                                        </p:tgtEl>
                                      </p:cBhvr>
                                    </p:animEffect>
                                    <p:anim calcmode="lin" valueType="num">
                                      <p:cBhvr>
                                        <p:cTn id="13"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
                                        </p:tgtEl>
                                      </p:cBhvr>
                                      <p:to x="100000" y="60000"/>
                                    </p:animScale>
                                    <p:animScale>
                                      <p:cBhvr>
                                        <p:cTn id="19" dur="166" decel="50000">
                                          <p:stCondLst>
                                            <p:cond delay="676"/>
                                          </p:stCondLst>
                                        </p:cTn>
                                        <p:tgtEl>
                                          <p:spTgt spid="102"/>
                                        </p:tgtEl>
                                      </p:cBhvr>
                                      <p:to x="100000" y="100000"/>
                                    </p:animScale>
                                    <p:animScale>
                                      <p:cBhvr>
                                        <p:cTn id="20" dur="26">
                                          <p:stCondLst>
                                            <p:cond delay="1312"/>
                                          </p:stCondLst>
                                        </p:cTn>
                                        <p:tgtEl>
                                          <p:spTgt spid="102"/>
                                        </p:tgtEl>
                                      </p:cBhvr>
                                      <p:to x="100000" y="80000"/>
                                    </p:animScale>
                                    <p:animScale>
                                      <p:cBhvr>
                                        <p:cTn id="21" dur="166" decel="50000">
                                          <p:stCondLst>
                                            <p:cond delay="1338"/>
                                          </p:stCondLst>
                                        </p:cTn>
                                        <p:tgtEl>
                                          <p:spTgt spid="102"/>
                                        </p:tgtEl>
                                      </p:cBhvr>
                                      <p:to x="100000" y="100000"/>
                                    </p:animScale>
                                    <p:animScale>
                                      <p:cBhvr>
                                        <p:cTn id="22" dur="26">
                                          <p:stCondLst>
                                            <p:cond delay="1642"/>
                                          </p:stCondLst>
                                        </p:cTn>
                                        <p:tgtEl>
                                          <p:spTgt spid="102"/>
                                        </p:tgtEl>
                                      </p:cBhvr>
                                      <p:to x="100000" y="90000"/>
                                    </p:animScale>
                                    <p:animScale>
                                      <p:cBhvr>
                                        <p:cTn id="23" dur="166" decel="50000">
                                          <p:stCondLst>
                                            <p:cond delay="1668"/>
                                          </p:stCondLst>
                                        </p:cTn>
                                        <p:tgtEl>
                                          <p:spTgt spid="102"/>
                                        </p:tgtEl>
                                      </p:cBhvr>
                                      <p:to x="100000" y="100000"/>
                                    </p:animScale>
                                    <p:animScale>
                                      <p:cBhvr>
                                        <p:cTn id="24" dur="26">
                                          <p:stCondLst>
                                            <p:cond delay="1808"/>
                                          </p:stCondLst>
                                        </p:cTn>
                                        <p:tgtEl>
                                          <p:spTgt spid="102"/>
                                        </p:tgtEl>
                                      </p:cBhvr>
                                      <p:to x="100000" y="95000"/>
                                    </p:animScale>
                                    <p:animScale>
                                      <p:cBhvr>
                                        <p:cTn id="25" dur="166" decel="50000">
                                          <p:stCondLst>
                                            <p:cond delay="1834"/>
                                          </p:stCondLst>
                                        </p:cTn>
                                        <p:tgtEl>
                                          <p:spTgt spid="1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114300"/>
            <a:ext cx="11887200" cy="66294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6388" name="Text Box 19"/>
          <p:cNvSpPr txBox="1">
            <a:spLocks noChangeArrowheads="1"/>
          </p:cNvSpPr>
          <p:nvPr/>
        </p:nvSpPr>
        <p:spPr bwMode="auto">
          <a:xfrm>
            <a:off x="4298766" y="1706165"/>
            <a:ext cx="77408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dirty="0"/>
              <a:t>Ta có : </a:t>
            </a:r>
            <a:r>
              <a:rPr lang="en-US" altLang="en-US" sz="3200" dirty="0">
                <a:solidFill>
                  <a:srgbClr val="FF0000"/>
                </a:solidFill>
              </a:rPr>
              <a:t>DE // AB </a:t>
            </a:r>
            <a:r>
              <a:rPr lang="en-US" altLang="en-US" sz="3200" dirty="0"/>
              <a:t>(cùng vuông góc với CA), theo định lí Ta-lét ta có:</a:t>
            </a:r>
          </a:p>
        </p:txBody>
      </p:sp>
      <p:graphicFrame>
        <p:nvGraphicFramePr>
          <p:cNvPr id="16389" name="Object 58"/>
          <p:cNvGraphicFramePr>
            <a:graphicFrameLocks noChangeAspect="1"/>
          </p:cNvGraphicFramePr>
          <p:nvPr>
            <p:extLst>
              <p:ext uri="{D42A27DB-BD31-4B8C-83A1-F6EECF244321}">
                <p14:modId xmlns:p14="http://schemas.microsoft.com/office/powerpoint/2010/main" val="2832069597"/>
              </p:ext>
            </p:extLst>
          </p:nvPr>
        </p:nvGraphicFramePr>
        <p:xfrm>
          <a:off x="5267569" y="2807372"/>
          <a:ext cx="4738658" cy="2407400"/>
        </p:xfrm>
        <a:graphic>
          <a:graphicData uri="http://schemas.openxmlformats.org/presentationml/2006/ole">
            <mc:AlternateContent xmlns:mc="http://schemas.openxmlformats.org/markup-compatibility/2006">
              <mc:Choice xmlns:v="urn:schemas-microsoft-com:vml" Requires="v">
                <p:oleObj spid="_x0000_s12300" name="Equation" r:id="rId4" imgW="1651000" imgH="838200" progId="Equation.DSMT4">
                  <p:embed/>
                </p:oleObj>
              </mc:Choice>
              <mc:Fallback>
                <p:oleObj name="Equation" r:id="rId4" imgW="1651000" imgH="838200" progId="Equation.DSMT4">
                  <p:embed/>
                  <p:pic>
                    <p:nvPicPr>
                      <p:cNvPr id="16389"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569" y="2807372"/>
                        <a:ext cx="4738658" cy="2407400"/>
                      </a:xfrm>
                      <a:prstGeom prst="rect">
                        <a:avLst/>
                      </a:prstGeom>
                      <a:noFill/>
                      <a:ln>
                        <a:noFill/>
                      </a:ln>
                      <a:effectLst/>
                      <a:extLst/>
                    </p:spPr>
                  </p:pic>
                </p:oleObj>
              </mc:Fallback>
            </mc:AlternateContent>
          </a:graphicData>
        </a:graphic>
      </p:graphicFrame>
      <p:sp>
        <p:nvSpPr>
          <p:cNvPr id="16390" name="Text Box 37"/>
          <p:cNvSpPr txBox="1">
            <a:spLocks noChangeArrowheads="1"/>
          </p:cNvSpPr>
          <p:nvPr/>
        </p:nvSpPr>
        <p:spPr bwMode="auto">
          <a:xfrm>
            <a:off x="533400" y="978694"/>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c) Tính các độ dài y trong hình 6</a:t>
            </a:r>
          </a:p>
        </p:txBody>
      </p:sp>
      <p:grpSp>
        <p:nvGrpSpPr>
          <p:cNvPr id="25" name="Group 3"/>
          <p:cNvGrpSpPr>
            <a:grpSpLocks/>
          </p:cNvGrpSpPr>
          <p:nvPr/>
        </p:nvGrpSpPr>
        <p:grpSpPr bwMode="auto">
          <a:xfrm>
            <a:off x="838200" y="1752600"/>
            <a:ext cx="3161556" cy="3866866"/>
            <a:chOff x="2432" y="784"/>
            <a:chExt cx="1450" cy="1632"/>
          </a:xfrm>
          <a:solidFill>
            <a:schemeClr val="bg1"/>
          </a:solidFill>
        </p:grpSpPr>
        <p:sp>
          <p:nvSpPr>
            <p:cNvPr id="26" name="Text Box 8"/>
            <p:cNvSpPr txBox="1">
              <a:spLocks noChangeArrowheads="1"/>
            </p:cNvSpPr>
            <p:nvPr/>
          </p:nvSpPr>
          <p:spPr bwMode="auto">
            <a:xfrm>
              <a:off x="3401" y="784"/>
              <a:ext cx="185"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C</a:t>
              </a:r>
            </a:p>
          </p:txBody>
        </p:sp>
        <p:sp>
          <p:nvSpPr>
            <p:cNvPr id="27" name="Text Box 13"/>
            <p:cNvSpPr txBox="1">
              <a:spLocks noChangeArrowheads="1"/>
            </p:cNvSpPr>
            <p:nvPr/>
          </p:nvSpPr>
          <p:spPr bwMode="auto">
            <a:xfrm>
              <a:off x="3460" y="1252"/>
              <a:ext cx="180"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solidFill>
                    <a:srgbClr val="FF0000"/>
                  </a:solidFill>
                </a:rPr>
                <a:t>4</a:t>
              </a:r>
            </a:p>
          </p:txBody>
        </p:sp>
        <p:sp>
          <p:nvSpPr>
            <p:cNvPr id="28" name="Text Box 11"/>
            <p:cNvSpPr txBox="1">
              <a:spLocks noChangeArrowheads="1"/>
            </p:cNvSpPr>
            <p:nvPr/>
          </p:nvSpPr>
          <p:spPr bwMode="auto">
            <a:xfrm>
              <a:off x="3486" y="1674"/>
              <a:ext cx="177"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E</a:t>
              </a:r>
            </a:p>
          </p:txBody>
        </p:sp>
        <p:sp>
          <p:nvSpPr>
            <p:cNvPr id="29" name="Text Box 9"/>
            <p:cNvSpPr txBox="1">
              <a:spLocks noChangeArrowheads="1"/>
            </p:cNvSpPr>
            <p:nvPr/>
          </p:nvSpPr>
          <p:spPr bwMode="auto">
            <a:xfrm>
              <a:off x="3405" y="2159"/>
              <a:ext cx="191"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A</a:t>
              </a:r>
            </a:p>
          </p:txBody>
        </p:sp>
        <p:sp>
          <p:nvSpPr>
            <p:cNvPr id="30" name="Text Box 7"/>
            <p:cNvSpPr txBox="1">
              <a:spLocks noChangeArrowheads="1"/>
            </p:cNvSpPr>
            <p:nvPr/>
          </p:nvSpPr>
          <p:spPr bwMode="auto">
            <a:xfrm>
              <a:off x="2432" y="2169"/>
              <a:ext cx="185" cy="247"/>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B</a:t>
              </a:r>
            </a:p>
          </p:txBody>
        </p:sp>
        <p:sp>
          <p:nvSpPr>
            <p:cNvPr id="31" name="Text Box 10"/>
            <p:cNvSpPr txBox="1">
              <a:spLocks noChangeArrowheads="1"/>
            </p:cNvSpPr>
            <p:nvPr/>
          </p:nvSpPr>
          <p:spPr bwMode="auto">
            <a:xfrm>
              <a:off x="2709" y="1627"/>
              <a:ext cx="199"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D</a:t>
              </a:r>
            </a:p>
          </p:txBody>
        </p:sp>
        <p:sp>
          <p:nvSpPr>
            <p:cNvPr id="32" name="Text Box 14"/>
            <p:cNvSpPr txBox="1">
              <a:spLocks noChangeArrowheads="1"/>
            </p:cNvSpPr>
            <p:nvPr/>
          </p:nvSpPr>
          <p:spPr bwMode="auto">
            <a:xfrm>
              <a:off x="2442" y="1805"/>
              <a:ext cx="386" cy="247"/>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eaLnBrk="1" hangingPunct="1">
                <a:defRPr/>
              </a:pPr>
              <a:r>
                <a:rPr lang="en-US" sz="3200" dirty="0">
                  <a:solidFill>
                    <a:srgbClr val="FF0000"/>
                  </a:solidFill>
                </a:rPr>
                <a:t>3,5</a:t>
              </a:r>
            </a:p>
          </p:txBody>
        </p:sp>
        <p:sp>
          <p:nvSpPr>
            <p:cNvPr id="33" name="AutoShape 4"/>
            <p:cNvSpPr>
              <a:spLocks noChangeArrowheads="1"/>
            </p:cNvSpPr>
            <p:nvPr/>
          </p:nvSpPr>
          <p:spPr bwMode="auto">
            <a:xfrm rot="-5400000">
              <a:off x="2469" y="1184"/>
              <a:ext cx="1144" cy="895"/>
            </a:xfrm>
            <a:prstGeom prst="rtTriangle">
              <a:avLst/>
            </a:prstGeom>
            <a:grpFill/>
            <a:ln w="28575">
              <a:solidFill>
                <a:schemeClr val="tx1"/>
              </a:solidFill>
              <a:miter lim="800000"/>
              <a:headEnd/>
              <a:tailEnd/>
            </a:ln>
            <a:extLst/>
          </p:spPr>
          <p:txBody>
            <a:bodyPr vert="eaVert"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4" name="Line 5"/>
            <p:cNvSpPr>
              <a:spLocks noChangeShapeType="1"/>
            </p:cNvSpPr>
            <p:nvPr/>
          </p:nvSpPr>
          <p:spPr bwMode="auto">
            <a:xfrm flipH="1">
              <a:off x="2925" y="1773"/>
              <a:ext cx="554" cy="0"/>
            </a:xfrm>
            <a:prstGeom prst="line">
              <a:avLst/>
            </a:prstGeom>
            <a:grpFill/>
            <a:ln w="28575">
              <a:solidFill>
                <a:schemeClr val="tx1"/>
              </a:solidFill>
              <a:round/>
              <a:headEnd/>
              <a:tailEnd/>
            </a:ln>
            <a:extLst/>
          </p:spPr>
          <p:txBody>
            <a:bodyPr/>
            <a:lstStyle/>
            <a:p>
              <a:endParaRPr lang="vi-VN"/>
            </a:p>
          </p:txBody>
        </p:sp>
        <p:sp>
          <p:nvSpPr>
            <p:cNvPr id="35" name="Rectangle 6"/>
            <p:cNvSpPr>
              <a:spLocks noChangeArrowheads="1"/>
            </p:cNvSpPr>
            <p:nvPr/>
          </p:nvSpPr>
          <p:spPr bwMode="auto">
            <a:xfrm>
              <a:off x="3416" y="1712"/>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6" name="Text Box 12"/>
            <p:cNvSpPr txBox="1">
              <a:spLocks noChangeArrowheads="1"/>
            </p:cNvSpPr>
            <p:nvPr/>
          </p:nvSpPr>
          <p:spPr bwMode="auto">
            <a:xfrm>
              <a:off x="2905" y="1326"/>
              <a:ext cx="180"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solidFill>
                    <a:srgbClr val="FF0000"/>
                  </a:solidFill>
                </a:rPr>
                <a:t>5</a:t>
              </a:r>
            </a:p>
          </p:txBody>
        </p:sp>
        <p:sp>
          <p:nvSpPr>
            <p:cNvPr id="37" name="Rectangle 15"/>
            <p:cNvSpPr>
              <a:spLocks noChangeArrowheads="1"/>
            </p:cNvSpPr>
            <p:nvPr/>
          </p:nvSpPr>
          <p:spPr bwMode="auto">
            <a:xfrm>
              <a:off x="3420" y="2135"/>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nvGrpSpPr>
            <p:cNvPr id="38" name="Group 16"/>
            <p:cNvGrpSpPr>
              <a:grpSpLocks/>
            </p:cNvGrpSpPr>
            <p:nvPr/>
          </p:nvGrpSpPr>
          <p:grpSpPr bwMode="auto">
            <a:xfrm>
              <a:off x="3696" y="1048"/>
              <a:ext cx="186" cy="1145"/>
              <a:chOff x="3818" y="1039"/>
              <a:chExt cx="186" cy="1145"/>
            </a:xfrm>
            <a:grpFill/>
          </p:grpSpPr>
          <p:sp>
            <p:nvSpPr>
              <p:cNvPr id="39" name="Text Box 18"/>
              <p:cNvSpPr txBox="1">
                <a:spLocks noChangeArrowheads="1"/>
              </p:cNvSpPr>
              <p:nvPr/>
            </p:nvSpPr>
            <p:spPr bwMode="auto">
              <a:xfrm>
                <a:off x="3836" y="1558"/>
                <a:ext cx="168"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solidFill>
                      <a:srgbClr val="FF0000"/>
                    </a:solidFill>
                  </a:rPr>
                  <a:t>y</a:t>
                </a:r>
              </a:p>
            </p:txBody>
          </p:sp>
          <p:sp>
            <p:nvSpPr>
              <p:cNvPr id="40" name="Line 17"/>
              <p:cNvSpPr>
                <a:spLocks noChangeShapeType="1"/>
              </p:cNvSpPr>
              <p:nvPr/>
            </p:nvSpPr>
            <p:spPr bwMode="auto">
              <a:xfrm>
                <a:off x="3818" y="1039"/>
                <a:ext cx="0" cy="1145"/>
              </a:xfrm>
              <a:prstGeom prst="line">
                <a:avLst/>
              </a:prstGeom>
              <a:grpFill/>
              <a:ln w="19050">
                <a:solidFill>
                  <a:schemeClr val="tx1"/>
                </a:solidFill>
                <a:round/>
                <a:headEnd type="triangle" w="med" len="med"/>
                <a:tailEnd type="triangle" w="med" len="med"/>
              </a:ln>
              <a:extLst/>
            </p:spPr>
            <p:txBody>
              <a:bodyPr/>
              <a:lstStyle/>
              <a:p>
                <a:endParaRPr lang="vi-VN"/>
              </a:p>
            </p:txBody>
          </p:sp>
        </p:grpSp>
      </p:grpSp>
    </p:spTree>
    <p:extLst>
      <p:ext uri="{BB962C8B-B14F-4D97-AF65-F5344CB8AC3E}">
        <p14:creationId xmlns:p14="http://schemas.microsoft.com/office/powerpoint/2010/main" val="34540690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arn(inVertic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arn(inVertical)">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barn(inVertical)">
                                      <p:cBhvr>
                                        <p:cTn id="2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7" y="1524000"/>
            <a:ext cx="7467600" cy="5105400"/>
          </a:xfrm>
          <a:prstGeom prst="rect">
            <a:avLst/>
          </a:prstGeom>
          <a:noFill/>
          <a:ln w="57150" cmpd="thinThick" algn="ctr">
            <a:solidFill>
              <a:srgbClr val="FFCC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1688"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59608"/>
            <a:ext cx="4143375" cy="2986086"/>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89" name="Picture 9">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55" y="4038600"/>
            <a:ext cx="4105520" cy="25908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0" name="Picture 1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1975" y="1159608"/>
            <a:ext cx="3348035" cy="2878992"/>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1" name="Picture 11">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5287" y="4145694"/>
            <a:ext cx="3657600" cy="2547937"/>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2" name="Picture 12">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58355" y="1115305"/>
            <a:ext cx="3952876" cy="2967598"/>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3" name="Picture 13">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1975" y="4114800"/>
            <a:ext cx="3643312" cy="25146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7417" name="AutoShape 14">
            <a:hlinkClick r:id="rId1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7418" name="WordArt 17"/>
          <p:cNvSpPr>
            <a:spLocks noChangeArrowheads="1" noChangeShapeType="1" noTextEdit="1"/>
          </p:cNvSpPr>
          <p:nvPr/>
        </p:nvSpPr>
        <p:spPr bwMode="auto">
          <a:xfrm>
            <a:off x="1524000" y="76200"/>
            <a:ext cx="2590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kern="10" dirty="0" smtClean="0">
                <a:solidFill>
                  <a:srgbClr val="008000"/>
                </a:solidFill>
                <a:effectLst>
                  <a:outerShdw dist="35921" dir="2700000" algn="ctr" rotWithShape="0">
                    <a:srgbClr val="C0C0C0">
                      <a:alpha val="79999"/>
                    </a:srgbClr>
                  </a:outerShdw>
                </a:effectLst>
              </a:rPr>
              <a:t>Trò chơi</a:t>
            </a:r>
            <a:endParaRPr lang="vi-VN" sz="4800" kern="10" dirty="0">
              <a:solidFill>
                <a:srgbClr val="008000"/>
              </a:solidFill>
              <a:effectLst>
                <a:outerShdw dist="35921" dir="2700000" algn="ctr" rotWithShape="0">
                  <a:srgbClr val="C0C0C0">
                    <a:alpha val="79999"/>
                  </a:srgbClr>
                </a:outerShdw>
              </a:effectLst>
            </a:endParaRPr>
          </a:p>
        </p:txBody>
      </p:sp>
      <p:sp>
        <p:nvSpPr>
          <p:cNvPr id="17419" name="WordArt 20"/>
          <p:cNvSpPr>
            <a:spLocks noChangeArrowheads="1" noChangeShapeType="1" noTextEdit="1"/>
          </p:cNvSpPr>
          <p:nvPr/>
        </p:nvSpPr>
        <p:spPr bwMode="auto">
          <a:xfrm>
            <a:off x="4876800" y="685800"/>
            <a:ext cx="4267200" cy="990600"/>
          </a:xfrm>
          <a:prstGeom prst="rect">
            <a:avLst/>
          </a:prstGeom>
        </p:spPr>
        <p:txBody>
          <a:bodyPr spcFirstLastPara="1" wrap="none" fromWordArt="1">
            <a:prstTxWarp prst="textArchUp">
              <a:avLst>
                <a:gd name="adj" fmla="val 10800004"/>
              </a:avLst>
            </a:prstTxWarp>
          </a:bodyPr>
          <a:lstStyle/>
          <a:p>
            <a:pPr algn="ctr"/>
            <a:r>
              <a:rPr lang="vi-VN" sz="3600" kern="10">
                <a:ln w="9525" cap="sq">
                  <a:solidFill>
                    <a:srgbClr val="000000"/>
                  </a:solidFill>
                  <a:round/>
                  <a:headEnd type="none" w="sm" len="sm"/>
                  <a:tailEnd type="none" w="sm" len="sm"/>
                </a:ln>
                <a:solidFill>
                  <a:srgbClr val="FF3300"/>
                </a:solidFill>
              </a:rPr>
              <a:t>Đây là ai?</a:t>
            </a:r>
          </a:p>
        </p:txBody>
      </p:sp>
    </p:spTree>
    <p:extLst>
      <p:ext uri="{BB962C8B-B14F-4D97-AF65-F5344CB8AC3E}">
        <p14:creationId xmlns:p14="http://schemas.microsoft.com/office/powerpoint/2010/main" val="2527881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689"/>
                                        </p:tgtEl>
                                        <p:attrNameLst>
                                          <p:attrName>style.visibility</p:attrName>
                                        </p:attrNameLst>
                                      </p:cBhvr>
                                      <p:to>
                                        <p:strVal val="hidden"/>
                                      </p:to>
                                    </p:set>
                                  </p:childTnLst>
                                </p:cTn>
                              </p:par>
                            </p:childTnLst>
                          </p:cTn>
                        </p:par>
                      </p:childTnLst>
                    </p:cTn>
                  </p:par>
                </p:childTnLst>
              </p:cTn>
              <p:nextCondLst>
                <p:cond evt="onClick" delay="0">
                  <p:tgtEl>
                    <p:spTgt spid="71689"/>
                  </p:tgtEl>
                </p:cond>
              </p:nextCondLst>
            </p:seq>
            <p:seq concurrent="1" nextAc="seek">
              <p:cTn id="7" restart="whenNotActive" fill="hold" evtFilter="cancelBubble" nodeType="interactiveSeq">
                <p:stCondLst>
                  <p:cond evt="onClick" delay="0">
                    <p:tgtEl>
                      <p:spTgt spid="7169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71690"/>
                                        </p:tgtEl>
                                        <p:attrNameLst>
                                          <p:attrName>style.visibility</p:attrName>
                                        </p:attrNameLst>
                                      </p:cBhvr>
                                      <p:to>
                                        <p:strVal val="hidden"/>
                                      </p:to>
                                    </p:set>
                                  </p:childTnLst>
                                </p:cTn>
                              </p:par>
                            </p:childTnLst>
                          </p:cTn>
                        </p:par>
                      </p:childTnLst>
                    </p:cTn>
                  </p:par>
                </p:childTnLst>
              </p:cTn>
              <p:nextCondLst>
                <p:cond evt="onClick" delay="0">
                  <p:tgtEl>
                    <p:spTgt spid="71690"/>
                  </p:tgtEl>
                </p:cond>
              </p:nextCondLst>
            </p:seq>
            <p:seq concurrent="1" nextAc="seek">
              <p:cTn id="12" restart="whenNotActive" fill="hold" evtFilter="cancelBubble" nodeType="interactiveSeq">
                <p:stCondLst>
                  <p:cond evt="onClick" delay="0">
                    <p:tgtEl>
                      <p:spTgt spid="71691"/>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71691"/>
                                        </p:tgtEl>
                                        <p:attrNameLst>
                                          <p:attrName>style.visibility</p:attrName>
                                        </p:attrNameLst>
                                      </p:cBhvr>
                                      <p:to>
                                        <p:strVal val="hidden"/>
                                      </p:to>
                                    </p:set>
                                  </p:childTnLst>
                                </p:cTn>
                              </p:par>
                            </p:childTnLst>
                          </p:cTn>
                        </p:par>
                      </p:childTnLst>
                    </p:cTn>
                  </p:par>
                </p:childTnLst>
              </p:cTn>
              <p:nextCondLst>
                <p:cond evt="onClick" delay="0">
                  <p:tgtEl>
                    <p:spTgt spid="71691"/>
                  </p:tgtEl>
                </p:cond>
              </p:nextCondLst>
            </p:seq>
            <p:seq concurrent="1" nextAc="seek">
              <p:cTn id="17" restart="whenNotActive" fill="hold" evtFilter="cancelBubble" nodeType="interactiveSeq">
                <p:stCondLst>
                  <p:cond evt="onClick" delay="0">
                    <p:tgtEl>
                      <p:spTgt spid="7169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71693"/>
                                        </p:tgtEl>
                                        <p:attrNameLst>
                                          <p:attrName>style.visibility</p:attrName>
                                        </p:attrNameLst>
                                      </p:cBhvr>
                                      <p:to>
                                        <p:strVal val="hidden"/>
                                      </p:to>
                                    </p:set>
                                  </p:childTnLst>
                                </p:cTn>
                              </p:par>
                            </p:childTnLst>
                          </p:cTn>
                        </p:par>
                      </p:childTnLst>
                    </p:cTn>
                  </p:par>
                </p:childTnLst>
              </p:cTn>
              <p:nextCondLst>
                <p:cond evt="onClick" delay="0">
                  <p:tgtEl>
                    <p:spTgt spid="71693"/>
                  </p:tgtEl>
                </p:cond>
              </p:nextCondLst>
            </p:seq>
            <p:seq concurrent="1" nextAc="seek">
              <p:cTn id="22" restart="whenNotActive" fill="hold" evtFilter="cancelBubble" nodeType="interactiveSeq">
                <p:stCondLst>
                  <p:cond evt="onClick" delay="0">
                    <p:tgtEl>
                      <p:spTgt spid="7169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71692"/>
                                        </p:tgtEl>
                                        <p:attrNameLst>
                                          <p:attrName>style.visibility</p:attrName>
                                        </p:attrNameLst>
                                      </p:cBhvr>
                                      <p:to>
                                        <p:strVal val="hidden"/>
                                      </p:to>
                                    </p:set>
                                  </p:childTnLst>
                                </p:cTn>
                              </p:par>
                            </p:childTnLst>
                          </p:cTn>
                        </p:par>
                      </p:childTnLst>
                    </p:cTn>
                  </p:par>
                </p:childTnLst>
              </p:cTn>
              <p:nextCondLst>
                <p:cond evt="onClick" delay="0">
                  <p:tgtEl>
                    <p:spTgt spid="71692"/>
                  </p:tgtEl>
                </p:cond>
              </p:nextCondLst>
            </p:seq>
            <p:seq concurrent="1" nextAc="seek">
              <p:cTn id="27" restart="whenNotActive" fill="hold" evtFilter="cancelBubble" nodeType="interactiveSeq">
                <p:stCondLst>
                  <p:cond evt="onClick" delay="0">
                    <p:tgtEl>
                      <p:spTgt spid="71688"/>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71688"/>
                                        </p:tgtEl>
                                        <p:attrNameLst>
                                          <p:attrName>style.visibility</p:attrName>
                                        </p:attrNameLst>
                                      </p:cBhvr>
                                      <p:to>
                                        <p:strVal val="hidden"/>
                                      </p:to>
                                    </p:set>
                                  </p:childTnLst>
                                </p:cTn>
                              </p:par>
                            </p:childTnLst>
                          </p:cTn>
                        </p:par>
                      </p:childTnLst>
                    </p:cTn>
                  </p:par>
                </p:childTnLst>
              </p:cTn>
              <p:nextCondLst>
                <p:cond evt="onClick" delay="0">
                  <p:tgtEl>
                    <p:spTgt spid="7168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5" name="Oval 31"/>
          <p:cNvSpPr>
            <a:spLocks noChangeArrowheads="1"/>
          </p:cNvSpPr>
          <p:nvPr/>
        </p:nvSpPr>
        <p:spPr bwMode="auto">
          <a:xfrm>
            <a:off x="4953000" y="4267200"/>
            <a:ext cx="457200" cy="4572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8435" name="AutoShape 8">
            <a:hlinkClick r:id="rId5" action="ppaction://hlinksldjump" highlightClick="1"/>
          </p:cNvPr>
          <p:cNvSpPr>
            <a:spLocks noChangeArrowheads="1"/>
          </p:cNvSpPr>
          <p:nvPr/>
        </p:nvSpPr>
        <p:spPr bwMode="auto">
          <a:xfrm>
            <a:off x="10210800" y="6553200"/>
            <a:ext cx="431800" cy="287338"/>
          </a:xfrm>
          <a:prstGeom prst="actionButtonBackPrevious">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843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4953000" cy="34290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23"/>
          <p:cNvSpPr>
            <a:spLocks noChangeArrowheads="1"/>
          </p:cNvSpPr>
          <p:nvPr/>
        </p:nvSpPr>
        <p:spPr bwMode="auto">
          <a:xfrm>
            <a:off x="1524001" y="3244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8438" name="TextBox 9"/>
          <p:cNvSpPr txBox="1">
            <a:spLocks noChangeArrowheads="1"/>
          </p:cNvSpPr>
          <p:nvPr/>
        </p:nvSpPr>
        <p:spPr bwMode="auto">
          <a:xfrm>
            <a:off x="6362700" y="3113972"/>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b="1" dirty="0">
                <a:solidFill>
                  <a:srgbClr val="0000FF"/>
                </a:solidFill>
              </a:rPr>
              <a:t>Tỉ số của EF = 48cm và GH = 16dm là</a:t>
            </a:r>
          </a:p>
        </p:txBody>
      </p:sp>
      <p:graphicFrame>
        <p:nvGraphicFramePr>
          <p:cNvPr id="18439" name="Object 52"/>
          <p:cNvGraphicFramePr>
            <a:graphicFrameLocks noChangeAspect="1"/>
          </p:cNvGraphicFramePr>
          <p:nvPr/>
        </p:nvGraphicFramePr>
        <p:xfrm>
          <a:off x="1905000" y="4114800"/>
          <a:ext cx="2457450" cy="914400"/>
        </p:xfrm>
        <a:graphic>
          <a:graphicData uri="http://schemas.openxmlformats.org/presentationml/2006/ole">
            <mc:AlternateContent xmlns:mc="http://schemas.openxmlformats.org/markup-compatibility/2006">
              <mc:Choice xmlns:v="urn:schemas-microsoft-com:vml" Requires="v">
                <p:oleObj spid="_x0000_s13346" name="Equation" r:id="rId7" imgW="1155700" imgH="393700" progId="Equation.DSMT4">
                  <p:embed/>
                </p:oleObj>
              </mc:Choice>
              <mc:Fallback>
                <p:oleObj name="Equation" r:id="rId7" imgW="1155700" imgH="393700" progId="Equation.DSMT4">
                  <p:embed/>
                  <p:pic>
                    <p:nvPicPr>
                      <p:cNvPr id="18439"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114800"/>
                        <a:ext cx="24574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52"/>
          <p:cNvGraphicFramePr>
            <a:graphicFrameLocks noChangeAspect="1"/>
          </p:cNvGraphicFramePr>
          <p:nvPr/>
        </p:nvGraphicFramePr>
        <p:xfrm>
          <a:off x="5154614" y="5257800"/>
          <a:ext cx="2160587" cy="838200"/>
        </p:xfrm>
        <a:graphic>
          <a:graphicData uri="http://schemas.openxmlformats.org/presentationml/2006/ole">
            <mc:AlternateContent xmlns:mc="http://schemas.openxmlformats.org/markup-compatibility/2006">
              <mc:Choice xmlns:v="urn:schemas-microsoft-com:vml" Requires="v">
                <p:oleObj spid="_x0000_s13347" name="Equation" r:id="rId9" imgW="1016000" imgH="393700" progId="Equation.DSMT4">
                  <p:embed/>
                </p:oleObj>
              </mc:Choice>
              <mc:Fallback>
                <p:oleObj name="Equation" r:id="rId9" imgW="1016000" imgH="393700" progId="Equation.DSMT4">
                  <p:embed/>
                  <p:pic>
                    <p:nvPicPr>
                      <p:cNvPr id="1844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4614" y="5257800"/>
                        <a:ext cx="2160587"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1" name="Object 52"/>
          <p:cNvGraphicFramePr>
            <a:graphicFrameLocks noChangeAspect="1"/>
          </p:cNvGraphicFramePr>
          <p:nvPr/>
        </p:nvGraphicFramePr>
        <p:xfrm>
          <a:off x="1905000" y="5181600"/>
          <a:ext cx="2159000" cy="914400"/>
        </p:xfrm>
        <a:graphic>
          <a:graphicData uri="http://schemas.openxmlformats.org/presentationml/2006/ole">
            <mc:AlternateContent xmlns:mc="http://schemas.openxmlformats.org/markup-compatibility/2006">
              <mc:Choice xmlns:v="urn:schemas-microsoft-com:vml" Requires="v">
                <p:oleObj spid="_x0000_s13348" name="Equation" r:id="rId11" imgW="1016000" imgH="393700" progId="Equation.DSMT4">
                  <p:embed/>
                </p:oleObj>
              </mc:Choice>
              <mc:Fallback>
                <p:oleObj name="Equation" r:id="rId11" imgW="1016000" imgH="393700" progId="Equation.DSMT4">
                  <p:embed/>
                  <p:pic>
                    <p:nvPicPr>
                      <p:cNvPr id="18441"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5181600"/>
                        <a:ext cx="2159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2" name="Object 52"/>
          <p:cNvGraphicFramePr>
            <a:graphicFrameLocks noChangeAspect="1"/>
          </p:cNvGraphicFramePr>
          <p:nvPr/>
        </p:nvGraphicFramePr>
        <p:xfrm>
          <a:off x="5029200" y="4114800"/>
          <a:ext cx="2457450" cy="838200"/>
        </p:xfrm>
        <a:graphic>
          <a:graphicData uri="http://schemas.openxmlformats.org/presentationml/2006/ole">
            <mc:AlternateContent xmlns:mc="http://schemas.openxmlformats.org/markup-compatibility/2006">
              <mc:Choice xmlns:v="urn:schemas-microsoft-com:vml" Requires="v">
                <p:oleObj spid="_x0000_s13349" name="Equation" r:id="rId13" imgW="1155700" imgH="393700" progId="Equation.DSMT4">
                  <p:embed/>
                </p:oleObj>
              </mc:Choice>
              <mc:Fallback>
                <p:oleObj name="Equation" r:id="rId13" imgW="1155700" imgH="393700" progId="Equation.DSMT4">
                  <p:embed/>
                  <p:pic>
                    <p:nvPicPr>
                      <p:cNvPr id="18442" name="Object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4114800"/>
                        <a:ext cx="24574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0" name="Oval 18"/>
          <p:cNvSpPr>
            <a:spLocks noChangeArrowheads="1"/>
          </p:cNvSpPr>
          <p:nvPr/>
        </p:nvSpPr>
        <p:spPr bwMode="auto">
          <a:xfrm>
            <a:off x="7696200" y="352425"/>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8232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848600" y="48577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835900" y="5302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848600" y="47307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848600" y="47307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772400" y="4286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7239000" y="2209801"/>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7696200" y="5810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 name="AutoShape 66">
            <a:hlinkClick r:id="rId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07249675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2735"/>
                                        </p:tgtEl>
                                        <p:attrNameLst>
                                          <p:attrName>style.visibility</p:attrName>
                                        </p:attrNameLst>
                                      </p:cBhvr>
                                      <p:to>
                                        <p:strVal val="visible"/>
                                      </p:to>
                                    </p:set>
                                    <p:animEffect transition="in" filter="blinds(horizontal)">
                                      <p:cBhvr>
                                        <p:cTn id="200" dur="500"/>
                                        <p:tgtEl>
                                          <p:spTgt spid="72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5"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93" name="Oval 65"/>
          <p:cNvSpPr>
            <a:spLocks noChangeArrowheads="1"/>
          </p:cNvSpPr>
          <p:nvPr/>
        </p:nvSpPr>
        <p:spPr bwMode="auto">
          <a:xfrm>
            <a:off x="7848600" y="5715000"/>
            <a:ext cx="4572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9459"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648200" cy="33528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25"/>
          <p:cNvSpPr txBox="1">
            <a:spLocks noChangeArrowheads="1"/>
          </p:cNvSpPr>
          <p:nvPr/>
        </p:nvSpPr>
        <p:spPr bwMode="auto">
          <a:xfrm>
            <a:off x="7162800" y="457201"/>
            <a:ext cx="2514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200" b="1">
                <a:solidFill>
                  <a:srgbClr val="0000FF"/>
                </a:solidFill>
              </a:rPr>
              <a:t>Cho hình vẽ</a:t>
            </a:r>
          </a:p>
          <a:p>
            <a:pPr algn="ctr" eaLnBrk="1" hangingPunct="1">
              <a:spcBef>
                <a:spcPct val="50000"/>
              </a:spcBef>
            </a:pPr>
            <a:r>
              <a:rPr lang="en-US" altLang="en-US" sz="2200" b="1">
                <a:solidFill>
                  <a:srgbClr val="0000FF"/>
                </a:solidFill>
              </a:rPr>
              <a:t>với AB &lt; AC</a:t>
            </a:r>
          </a:p>
        </p:txBody>
      </p:sp>
      <p:pic>
        <p:nvPicPr>
          <p:cNvPr id="23557" name="Picture 3"/>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62800" y="1600200"/>
            <a:ext cx="2971800" cy="2057400"/>
          </a:xfrm>
          <a:prstGeom prst="rect">
            <a:avLst/>
          </a:prstGeom>
          <a:pattFill prst="pct75">
            <a:fgClr>
              <a:srgbClr val="92D050"/>
            </a:fgClr>
            <a:bgClr>
              <a:schemeClr val="bg1"/>
            </a:bgClr>
          </a:pattFill>
          <a:ln>
            <a:solidFill>
              <a:schemeClr val="bg1"/>
            </a:solidFill>
          </a:ln>
        </p:spPr>
      </p:pic>
      <p:sp>
        <p:nvSpPr>
          <p:cNvPr id="19462" name="Text Box 27"/>
          <p:cNvSpPr txBox="1">
            <a:spLocks noChangeArrowheads="1"/>
          </p:cNvSpPr>
          <p:nvPr/>
        </p:nvSpPr>
        <p:spPr bwMode="auto">
          <a:xfrm>
            <a:off x="6858000" y="388620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0000FF"/>
                </a:solidFill>
              </a:rPr>
              <a:t>Hãy chọn câu sai</a:t>
            </a:r>
          </a:p>
        </p:txBody>
      </p:sp>
      <p:graphicFrame>
        <p:nvGraphicFramePr>
          <p:cNvPr id="19463" name="Object 52"/>
          <p:cNvGraphicFramePr>
            <a:graphicFrameLocks noChangeAspect="1"/>
          </p:cNvGraphicFramePr>
          <p:nvPr/>
        </p:nvGraphicFramePr>
        <p:xfrm>
          <a:off x="4800601" y="4572000"/>
          <a:ext cx="2422525" cy="762000"/>
        </p:xfrm>
        <a:graphic>
          <a:graphicData uri="http://schemas.openxmlformats.org/presentationml/2006/ole">
            <mc:AlternateContent xmlns:mc="http://schemas.openxmlformats.org/markup-compatibility/2006">
              <mc:Choice xmlns:v="urn:schemas-microsoft-com:vml" Requires="v">
                <p:oleObj spid="_x0000_s14366" name="Equation" r:id="rId7" imgW="1625600" imgH="393700" progId="Equation.DSMT4">
                  <p:embed/>
                </p:oleObj>
              </mc:Choice>
              <mc:Fallback>
                <p:oleObj name="Equation" r:id="rId7" imgW="1625600" imgH="393700" progId="Equation.DSMT4">
                  <p:embed/>
                  <p:pic>
                    <p:nvPicPr>
                      <p:cNvPr id="19463"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1" y="4572000"/>
                        <a:ext cx="24225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52"/>
          <p:cNvGraphicFramePr>
            <a:graphicFrameLocks noChangeAspect="1"/>
          </p:cNvGraphicFramePr>
          <p:nvPr/>
        </p:nvGraphicFramePr>
        <p:xfrm>
          <a:off x="4800601" y="5638800"/>
          <a:ext cx="2481263" cy="762000"/>
        </p:xfrm>
        <a:graphic>
          <a:graphicData uri="http://schemas.openxmlformats.org/presentationml/2006/ole">
            <mc:AlternateContent xmlns:mc="http://schemas.openxmlformats.org/markup-compatibility/2006">
              <mc:Choice xmlns:v="urn:schemas-microsoft-com:vml" Requires="v">
                <p:oleObj spid="_x0000_s14367" name="Equation" r:id="rId9" imgW="1612900" imgH="393700" progId="Equation.DSMT4">
                  <p:embed/>
                </p:oleObj>
              </mc:Choice>
              <mc:Fallback>
                <p:oleObj name="Equation" r:id="rId9" imgW="1612900" imgH="393700" progId="Equation.DSMT4">
                  <p:embed/>
                  <p:pic>
                    <p:nvPicPr>
                      <p:cNvPr id="19464"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1" y="5638800"/>
                        <a:ext cx="24812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52"/>
          <p:cNvGraphicFramePr>
            <a:graphicFrameLocks noChangeAspect="1"/>
          </p:cNvGraphicFramePr>
          <p:nvPr/>
        </p:nvGraphicFramePr>
        <p:xfrm>
          <a:off x="7924801" y="4572000"/>
          <a:ext cx="2574925" cy="762000"/>
        </p:xfrm>
        <a:graphic>
          <a:graphicData uri="http://schemas.openxmlformats.org/presentationml/2006/ole">
            <mc:AlternateContent xmlns:mc="http://schemas.openxmlformats.org/markup-compatibility/2006">
              <mc:Choice xmlns:v="urn:schemas-microsoft-com:vml" Requires="v">
                <p:oleObj spid="_x0000_s14368" name="Equation" r:id="rId11" imgW="1625600" imgH="393700" progId="Equation.DSMT4">
                  <p:embed/>
                </p:oleObj>
              </mc:Choice>
              <mc:Fallback>
                <p:oleObj name="Equation" r:id="rId11" imgW="1625600" imgH="393700" progId="Equation.DSMT4">
                  <p:embed/>
                  <p:pic>
                    <p:nvPicPr>
                      <p:cNvPr id="19465"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1" y="4572000"/>
                        <a:ext cx="25749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52"/>
          <p:cNvGraphicFramePr>
            <a:graphicFrameLocks noChangeAspect="1"/>
          </p:cNvGraphicFramePr>
          <p:nvPr/>
        </p:nvGraphicFramePr>
        <p:xfrm>
          <a:off x="7924800" y="5562600"/>
          <a:ext cx="2743200" cy="762000"/>
        </p:xfrm>
        <a:graphic>
          <a:graphicData uri="http://schemas.openxmlformats.org/presentationml/2006/ole">
            <mc:AlternateContent xmlns:mc="http://schemas.openxmlformats.org/markup-compatibility/2006">
              <mc:Choice xmlns:v="urn:schemas-microsoft-com:vml" Requires="v">
                <p:oleObj spid="_x0000_s14369" name="Equation" r:id="rId13" imgW="1637589" imgH="393529" progId="Equation.DSMT4">
                  <p:embed/>
                </p:oleObj>
              </mc:Choice>
              <mc:Fallback>
                <p:oleObj name="Equation" r:id="rId13" imgW="1637589" imgH="393529" progId="Equation.DSMT4">
                  <p:embed/>
                  <p:pic>
                    <p:nvPicPr>
                      <p:cNvPr id="19466" name="Object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5562600"/>
                        <a:ext cx="2743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0" name="Oval 18"/>
          <p:cNvSpPr>
            <a:spLocks noChangeArrowheads="1"/>
          </p:cNvSpPr>
          <p:nvPr/>
        </p:nvSpPr>
        <p:spPr bwMode="auto">
          <a:xfrm>
            <a:off x="2286000" y="384175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24130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2438400" y="39751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2425700" y="4019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2438400" y="3962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2438400" y="3962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2362200" y="39179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1828800" y="569912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2286000" y="40703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9500" name="AutoShape 66">
            <a:hlinkClick r:id="rId1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81701808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3793"/>
                                        </p:tgtEl>
                                        <p:attrNameLst>
                                          <p:attrName>style.visibility</p:attrName>
                                        </p:attrNameLst>
                                      </p:cBhvr>
                                      <p:to>
                                        <p:strVal val="visible"/>
                                      </p:to>
                                    </p:set>
                                    <p:animEffect transition="in" filter="blinds(horizontal)">
                                      <p:cBhvr>
                                        <p:cTn id="200" dur="500"/>
                                        <p:tgtEl>
                                          <p:spTgt spid="7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93"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36" name="Oval 84"/>
          <p:cNvSpPr>
            <a:spLocks noChangeArrowheads="1"/>
          </p:cNvSpPr>
          <p:nvPr/>
        </p:nvSpPr>
        <p:spPr bwMode="auto">
          <a:xfrm>
            <a:off x="8763000" y="45720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204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0"/>
            <a:ext cx="4343400" cy="32004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Box 10"/>
          <p:cNvSpPr txBox="1">
            <a:spLocks noChangeArrowheads="1"/>
          </p:cNvSpPr>
          <p:nvPr/>
        </p:nvSpPr>
        <p:spPr bwMode="auto">
          <a:xfrm>
            <a:off x="7086600" y="457201"/>
            <a:ext cx="266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400">
                <a:solidFill>
                  <a:srgbClr val="0000FF"/>
                </a:solidFill>
                <a:latin typeface="Arial" panose="020B0604020202020204" pitchFamily="34" charset="0"/>
                <a:cs typeface="Arial" panose="020B0604020202020204" pitchFamily="34" charset="0"/>
              </a:rPr>
              <a:t>Cho hình vẽ,biết DE // BC</a:t>
            </a:r>
          </a:p>
        </p:txBody>
      </p:sp>
      <p:pic>
        <p:nvPicPr>
          <p:cNvPr id="24581" name="Picture 45" descr="bai-tap-bai-1-dinh-li-talet-trong-tam-giac-00"/>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676400"/>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6248400" y="3886201"/>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a:solidFill>
                  <a:srgbClr val="0000FF"/>
                </a:solidFill>
                <a:latin typeface="Arial" panose="020B0604020202020204" pitchFamily="34" charset="0"/>
                <a:cs typeface="Arial" panose="020B0604020202020204" pitchFamily="34" charset="0"/>
              </a:rPr>
              <a:t>Chọn đáp án đúng</a:t>
            </a:r>
          </a:p>
        </p:txBody>
      </p:sp>
      <p:sp>
        <p:nvSpPr>
          <p:cNvPr id="20487" name="Text Box 47"/>
          <p:cNvSpPr txBox="1">
            <a:spLocks noChangeArrowheads="1"/>
          </p:cNvSpPr>
          <p:nvPr/>
        </p:nvSpPr>
        <p:spPr bwMode="auto">
          <a:xfrm>
            <a:off x="6400800" y="45720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A. x = 2,75</a:t>
            </a:r>
          </a:p>
        </p:txBody>
      </p:sp>
      <p:sp>
        <p:nvSpPr>
          <p:cNvPr id="20488" name="Text Box 48"/>
          <p:cNvSpPr txBox="1">
            <a:spLocks noChangeArrowheads="1"/>
          </p:cNvSpPr>
          <p:nvPr/>
        </p:nvSpPr>
        <p:spPr bwMode="auto">
          <a:xfrm>
            <a:off x="6400800" y="51816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B. x = 5</a:t>
            </a:r>
          </a:p>
        </p:txBody>
      </p:sp>
      <p:sp>
        <p:nvSpPr>
          <p:cNvPr id="20489" name="Text Box 49"/>
          <p:cNvSpPr txBox="1">
            <a:spLocks noChangeArrowheads="1"/>
          </p:cNvSpPr>
          <p:nvPr/>
        </p:nvSpPr>
        <p:spPr bwMode="auto">
          <a:xfrm>
            <a:off x="8763000" y="51054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D. x = 2,25</a:t>
            </a:r>
          </a:p>
        </p:txBody>
      </p:sp>
      <p:sp>
        <p:nvSpPr>
          <p:cNvPr id="20490" name="Text Box 50"/>
          <p:cNvSpPr txBox="1">
            <a:spLocks noChangeArrowheads="1"/>
          </p:cNvSpPr>
          <p:nvPr/>
        </p:nvSpPr>
        <p:spPr bwMode="auto">
          <a:xfrm>
            <a:off x="8763000" y="45720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C. x = 3,75</a:t>
            </a:r>
          </a:p>
        </p:txBody>
      </p:sp>
      <p:sp>
        <p:nvSpPr>
          <p:cNvPr id="18450" name="Oval 18"/>
          <p:cNvSpPr>
            <a:spLocks noChangeArrowheads="1"/>
          </p:cNvSpPr>
          <p:nvPr/>
        </p:nvSpPr>
        <p:spPr bwMode="auto">
          <a:xfrm>
            <a:off x="2819400" y="361315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29464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2971800" y="37465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2959100" y="3790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2971800" y="37338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2971800" y="37338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2895600" y="36893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2362200" y="547052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2819400" y="38417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0524" name="AutoShape 86">
            <a:hlinkClick r:id="rId6"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4939778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3"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4836"/>
                                        </p:tgtEl>
                                        <p:attrNameLst>
                                          <p:attrName>style.visibility</p:attrName>
                                        </p:attrNameLst>
                                      </p:cBhvr>
                                      <p:to>
                                        <p:strVal val="visible"/>
                                      </p:to>
                                    </p:set>
                                    <p:animEffect transition="in" filter="blinds(horizontal)">
                                      <p:cBhvr>
                                        <p:cTn id="200" dur="500"/>
                                        <p:tgtEl>
                                          <p:spTgt spid="74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36"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3288" y="1474856"/>
            <a:ext cx="5410200" cy="707886"/>
          </a:xfrm>
          <a:prstGeom prst="rect">
            <a:avLst/>
          </a:prstGeom>
          <a:noFill/>
        </p:spPr>
        <p:txBody>
          <a:bodyPr wrap="square" rtlCol="0">
            <a:spAutoFit/>
          </a:bodyPr>
          <a:lstStyle/>
          <a:p>
            <a:pPr algn="ctr"/>
            <a:r>
              <a:rPr lang="en-US" sz="4000" b="1" dirty="0" err="1" smtClean="0">
                <a:solidFill>
                  <a:srgbClr val="00B050"/>
                </a:solidFill>
                <a:latin typeface="Times New Roman" panose="02020603050405020304" pitchFamily="18" charset="0"/>
                <a:cs typeface="Times New Roman" panose="02020603050405020304" pitchFamily="18" charset="0"/>
              </a:rPr>
              <a:t>Tiết</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smtClean="0">
                <a:solidFill>
                  <a:srgbClr val="00B050"/>
                </a:solidFill>
                <a:latin typeface="Times New Roman" panose="02020603050405020304" pitchFamily="18" charset="0"/>
                <a:cs typeface="Times New Roman" panose="02020603050405020304" pitchFamily="18" charset="0"/>
              </a:rPr>
              <a:t>37 </a:t>
            </a:r>
            <a:r>
              <a:rPr lang="en-US" sz="4000" b="1" dirty="0" smtClean="0">
                <a:solidFill>
                  <a:srgbClr val="00B050"/>
                </a:solidFill>
                <a:latin typeface="Times New Roman" panose="02020603050405020304" pitchFamily="18" charset="0"/>
                <a:cs typeface="Times New Roman" panose="02020603050405020304" pitchFamily="18" charset="0"/>
              </a:rPr>
              <a:t>: Định Lí Ta let</a:t>
            </a:r>
          </a:p>
        </p:txBody>
      </p:sp>
      <p:pic>
        <p:nvPicPr>
          <p:cNvPr id="4" name="Picture 3"/>
          <p:cNvPicPr>
            <a:picLocks noChangeAspect="1"/>
          </p:cNvPicPr>
          <p:nvPr/>
        </p:nvPicPr>
        <p:blipFill>
          <a:blip r:embed="rId2"/>
          <a:stretch>
            <a:fillRect/>
          </a:stretch>
        </p:blipFill>
        <p:spPr>
          <a:xfrm>
            <a:off x="0" y="0"/>
            <a:ext cx="2819400" cy="2940929"/>
          </a:xfrm>
          <a:prstGeom prst="rect">
            <a:avLst/>
          </a:prstGeom>
        </p:spPr>
      </p:pic>
      <p:pic>
        <p:nvPicPr>
          <p:cNvPr id="5" name="Picture 4"/>
          <p:cNvPicPr>
            <a:picLocks noChangeAspect="1"/>
          </p:cNvPicPr>
          <p:nvPr/>
        </p:nvPicPr>
        <p:blipFill>
          <a:blip r:embed="rId3"/>
          <a:stretch>
            <a:fillRect/>
          </a:stretch>
        </p:blipFill>
        <p:spPr>
          <a:xfrm>
            <a:off x="228600" y="3445192"/>
            <a:ext cx="3200401" cy="2877636"/>
          </a:xfrm>
          <a:prstGeom prst="rect">
            <a:avLst/>
          </a:prstGeom>
        </p:spPr>
      </p:pic>
      <p:pic>
        <p:nvPicPr>
          <p:cNvPr id="7" name="Picture 6"/>
          <p:cNvPicPr>
            <a:picLocks noChangeAspect="1"/>
          </p:cNvPicPr>
          <p:nvPr/>
        </p:nvPicPr>
        <p:blipFill>
          <a:blip r:embed="rId4"/>
          <a:stretch>
            <a:fillRect/>
          </a:stretch>
        </p:blipFill>
        <p:spPr>
          <a:xfrm>
            <a:off x="3733800" y="3242444"/>
            <a:ext cx="8001000" cy="3080384"/>
          </a:xfrm>
          <a:prstGeom prst="rect">
            <a:avLst/>
          </a:prstGeom>
        </p:spPr>
      </p:pic>
      <p:pic>
        <p:nvPicPr>
          <p:cNvPr id="8" name="Picture 3" descr="p_231"/>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144000" y="1828799"/>
            <a:ext cx="654629" cy="126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_231"/>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210800" y="807593"/>
            <a:ext cx="1219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912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56" name="Oval 80"/>
          <p:cNvSpPr>
            <a:spLocks noChangeArrowheads="1"/>
          </p:cNvSpPr>
          <p:nvPr/>
        </p:nvSpPr>
        <p:spPr bwMode="auto">
          <a:xfrm>
            <a:off x="3810000" y="41910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1507" name="AutoShape 3">
            <a:hlinkClick r:id="rId5" action="ppaction://hlinksldjump" highlightClick="1"/>
          </p:cNvPr>
          <p:cNvSpPr>
            <a:spLocks noChangeArrowheads="1"/>
          </p:cNvSpPr>
          <p:nvPr/>
        </p:nvSpPr>
        <p:spPr bwMode="auto">
          <a:xfrm>
            <a:off x="10236200" y="6570664"/>
            <a:ext cx="431800" cy="287337"/>
          </a:xfrm>
          <a:prstGeom prst="actionButtonBackPrevious">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215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3886200" cy="28956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nvGrpSpPr>
          <p:cNvPr id="21509" name="Group 40"/>
          <p:cNvGrpSpPr>
            <a:grpSpLocks/>
          </p:cNvGrpSpPr>
          <p:nvPr/>
        </p:nvGrpSpPr>
        <p:grpSpPr bwMode="auto">
          <a:xfrm>
            <a:off x="2437878" y="3276600"/>
            <a:ext cx="7010400" cy="825501"/>
            <a:chOff x="1074" y="3234"/>
            <a:chExt cx="3504" cy="432"/>
          </a:xfrm>
        </p:grpSpPr>
        <p:graphicFrame>
          <p:nvGraphicFramePr>
            <p:cNvPr id="21548" name="Object 52"/>
            <p:cNvGraphicFramePr>
              <a:graphicFrameLocks noChangeAspect="1"/>
            </p:cNvGraphicFramePr>
            <p:nvPr/>
          </p:nvGraphicFramePr>
          <p:xfrm>
            <a:off x="1362" y="3234"/>
            <a:ext cx="469" cy="432"/>
          </p:xfrm>
          <a:graphic>
            <a:graphicData uri="http://schemas.openxmlformats.org/presentationml/2006/ole">
              <mc:AlternateContent xmlns:mc="http://schemas.openxmlformats.org/markup-compatibility/2006">
                <mc:Choice xmlns:v="urn:schemas-microsoft-com:vml" Requires="v">
                  <p:oleObj spid="_x0000_s15369" name="Equation" r:id="rId7" imgW="533169" imgH="393529" progId="Equation.DSMT4">
                    <p:embed/>
                  </p:oleObj>
                </mc:Choice>
                <mc:Fallback>
                  <p:oleObj name="Equation" r:id="rId7" imgW="533169" imgH="393529" progId="Equation.DSMT4">
                    <p:embed/>
                    <p:pic>
                      <p:nvPicPr>
                        <p:cNvPr id="21548"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 y="3234"/>
                          <a:ext cx="469"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9" name="Text Box 42"/>
            <p:cNvSpPr txBox="1">
              <a:spLocks noChangeArrowheads="1"/>
            </p:cNvSpPr>
            <p:nvPr/>
          </p:nvSpPr>
          <p:spPr bwMode="auto">
            <a:xfrm>
              <a:off x="1074" y="3352"/>
              <a:ext cx="350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dirty="0"/>
                <a:t>Biết               </a:t>
              </a:r>
              <a:r>
                <a:rPr lang="en-US" altLang="en-US" sz="2000" b="1" dirty="0" smtClean="0"/>
                <a:t>  và </a:t>
              </a:r>
              <a:r>
                <a:rPr lang="en-US" altLang="en-US" sz="2000" b="1" dirty="0"/>
                <a:t>CD = 12cm. Khi đó AB bằng:        </a:t>
              </a:r>
            </a:p>
          </p:txBody>
        </p:sp>
      </p:grpSp>
      <p:sp>
        <p:nvSpPr>
          <p:cNvPr id="21510" name="Text Box 43"/>
          <p:cNvSpPr txBox="1">
            <a:spLocks noChangeArrowheads="1"/>
          </p:cNvSpPr>
          <p:nvPr/>
        </p:nvSpPr>
        <p:spPr bwMode="auto">
          <a:xfrm>
            <a:off x="3810000" y="4860926"/>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B. 16 cm</a:t>
            </a:r>
          </a:p>
        </p:txBody>
      </p:sp>
      <p:sp>
        <p:nvSpPr>
          <p:cNvPr id="21511" name="Text Box 44"/>
          <p:cNvSpPr txBox="1">
            <a:spLocks noChangeArrowheads="1"/>
          </p:cNvSpPr>
          <p:nvPr/>
        </p:nvSpPr>
        <p:spPr bwMode="auto">
          <a:xfrm>
            <a:off x="6019800" y="4283076"/>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C. 144 cm</a:t>
            </a:r>
          </a:p>
        </p:txBody>
      </p:sp>
      <p:sp>
        <p:nvSpPr>
          <p:cNvPr id="21512" name="Text Box 45"/>
          <p:cNvSpPr txBox="1">
            <a:spLocks noChangeArrowheads="1"/>
          </p:cNvSpPr>
          <p:nvPr/>
        </p:nvSpPr>
        <p:spPr bwMode="auto">
          <a:xfrm>
            <a:off x="6019800" y="4860926"/>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D. </a:t>
            </a:r>
            <a:r>
              <a:rPr lang="en-US" altLang="en-US" sz="2000" b="1"/>
              <a:t>Một kết quả khác</a:t>
            </a:r>
          </a:p>
        </p:txBody>
      </p:sp>
      <p:sp>
        <p:nvSpPr>
          <p:cNvPr id="21513" name="Text Box 46"/>
          <p:cNvSpPr txBox="1">
            <a:spLocks noChangeArrowheads="1"/>
          </p:cNvSpPr>
          <p:nvPr/>
        </p:nvSpPr>
        <p:spPr bwMode="auto">
          <a:xfrm>
            <a:off x="3810000" y="4191001"/>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A. 9 cm</a:t>
            </a:r>
          </a:p>
        </p:txBody>
      </p:sp>
      <p:sp>
        <p:nvSpPr>
          <p:cNvPr id="18450" name="Oval 18"/>
          <p:cNvSpPr>
            <a:spLocks noChangeArrowheads="1"/>
          </p:cNvSpPr>
          <p:nvPr/>
        </p:nvSpPr>
        <p:spPr bwMode="auto">
          <a:xfrm>
            <a:off x="6934200" y="60960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0612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086600" y="742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073900" y="787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086600" y="730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086600" y="730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010400" y="6858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6477000" y="246697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6934200" y="8382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1547" name="AutoShape 81">
            <a:hlinkClick r:id="rId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54482519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5856"/>
                                        </p:tgtEl>
                                        <p:attrNameLst>
                                          <p:attrName>style.visibility</p:attrName>
                                        </p:attrNameLst>
                                      </p:cBhvr>
                                      <p:to>
                                        <p:strVal val="visible"/>
                                      </p:to>
                                    </p:set>
                                    <p:animEffect transition="in" filter="blinds(horizontal)">
                                      <p:cBhvr>
                                        <p:cTn id="200" dur="500"/>
                                        <p:tgtEl>
                                          <p:spTgt spid="7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56"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3338"/>
            <a:ext cx="4376738" cy="31242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nvGrpSpPr>
          <p:cNvPr id="22531" name="Group 37"/>
          <p:cNvGrpSpPr>
            <a:grpSpLocks/>
          </p:cNvGrpSpPr>
          <p:nvPr/>
        </p:nvGrpSpPr>
        <p:grpSpPr bwMode="auto">
          <a:xfrm>
            <a:off x="1143000" y="3194173"/>
            <a:ext cx="10363200" cy="2713038"/>
            <a:chOff x="624" y="1968"/>
            <a:chExt cx="3600" cy="1709"/>
          </a:xfrm>
        </p:grpSpPr>
        <p:pic>
          <p:nvPicPr>
            <p:cNvPr id="26663" name="Picture 3"/>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208" y="1968"/>
              <a:ext cx="1824" cy="1392"/>
            </a:xfrm>
            <a:prstGeom prst="rect">
              <a:avLst/>
            </a:prstGeom>
            <a:noFill/>
            <a:ln>
              <a:noFill/>
            </a:ln>
            <a:effectLst>
              <a:outerShdw blurRad="50800" dist="50800" dir="5400000" algn="ctr" rotWithShape="0">
                <a:srgbClr val="92D050"/>
              </a:outerShdw>
            </a:effectLst>
            <a:scene3d>
              <a:camera prst="orthographicFront"/>
              <a:lightRig rig="threePt" dir="t"/>
            </a:scene3d>
            <a:sp3d extrusionH="76200">
              <a:extrusionClr>
                <a:srgbClr val="92D050"/>
              </a:extrusion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68" name="Group 39"/>
            <p:cNvGrpSpPr>
              <a:grpSpLocks/>
            </p:cNvGrpSpPr>
            <p:nvPr/>
          </p:nvGrpSpPr>
          <p:grpSpPr bwMode="auto">
            <a:xfrm>
              <a:off x="624" y="2064"/>
              <a:ext cx="3600" cy="1613"/>
              <a:chOff x="624" y="2064"/>
              <a:chExt cx="3600" cy="1613"/>
            </a:xfrm>
          </p:grpSpPr>
          <p:sp>
            <p:nvSpPr>
              <p:cNvPr id="22569" name="Text Box 40"/>
              <p:cNvSpPr txBox="1">
                <a:spLocks noChangeArrowheads="1"/>
              </p:cNvSpPr>
              <p:nvPr/>
            </p:nvSpPr>
            <p:spPr bwMode="auto">
              <a:xfrm>
                <a:off x="768" y="2064"/>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a:t>Cho hình vẽ</a:t>
                </a:r>
              </a:p>
            </p:txBody>
          </p:sp>
          <p:sp>
            <p:nvSpPr>
              <p:cNvPr id="22570" name="Text Box 41"/>
              <p:cNvSpPr txBox="1">
                <a:spLocks noChangeArrowheads="1"/>
              </p:cNvSpPr>
              <p:nvPr/>
            </p:nvSpPr>
            <p:spPr bwMode="auto">
              <a:xfrm>
                <a:off x="624" y="2352"/>
                <a:ext cx="172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t>Bạn An nói: Theo định lý </a:t>
                </a:r>
                <a:r>
                  <a:rPr lang="en-US" altLang="en-US" sz="2400" b="1" dirty="0" err="1"/>
                  <a:t>Talet</a:t>
                </a:r>
                <a:r>
                  <a:rPr lang="en-US" altLang="en-US" sz="2400" b="1" dirty="0"/>
                  <a:t> ta có </a:t>
                </a:r>
              </a:p>
            </p:txBody>
          </p:sp>
          <p:graphicFrame>
            <p:nvGraphicFramePr>
              <p:cNvPr id="22571" name="Object 52"/>
              <p:cNvGraphicFramePr>
                <a:graphicFrameLocks noChangeAspect="1"/>
              </p:cNvGraphicFramePr>
              <p:nvPr/>
            </p:nvGraphicFramePr>
            <p:xfrm>
              <a:off x="960" y="2832"/>
              <a:ext cx="900" cy="528"/>
            </p:xfrm>
            <a:graphic>
              <a:graphicData uri="http://schemas.openxmlformats.org/presentationml/2006/ole">
                <mc:AlternateContent xmlns:mc="http://schemas.openxmlformats.org/markup-compatibility/2006">
                  <mc:Choice xmlns:v="urn:schemas-microsoft-com:vml" Requires="v">
                    <p:oleObj spid="_x0000_s16394" name="Equation" r:id="rId7" imgW="723586" imgH="393529" progId="Equation.DSMT4">
                      <p:embed/>
                    </p:oleObj>
                  </mc:Choice>
                  <mc:Fallback>
                    <p:oleObj name="Equation" r:id="rId7" imgW="723586" imgH="393529" progId="Equation.DSMT4">
                      <p:embed/>
                      <p:pic>
                        <p:nvPicPr>
                          <p:cNvPr id="22571"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2832"/>
                            <a:ext cx="900"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2" name="Text Box 43"/>
              <p:cNvSpPr txBox="1">
                <a:spLocks noChangeArrowheads="1"/>
              </p:cNvSpPr>
              <p:nvPr/>
            </p:nvSpPr>
            <p:spPr bwMode="auto">
              <a:xfrm>
                <a:off x="624" y="3408"/>
                <a:ext cx="360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a:t>Bạn An nói như vậy đúng hay sai? Vì sao?</a:t>
                </a:r>
              </a:p>
            </p:txBody>
          </p:sp>
        </p:grpSp>
      </p:grpSp>
      <p:sp>
        <p:nvSpPr>
          <p:cNvPr id="76844" name="Text Box 44"/>
          <p:cNvSpPr txBox="1">
            <a:spLocks noChangeArrowheads="1"/>
          </p:cNvSpPr>
          <p:nvPr/>
        </p:nvSpPr>
        <p:spPr bwMode="auto">
          <a:xfrm>
            <a:off x="3276600" y="5927726"/>
            <a:ext cx="5562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200" b="1">
                <a:solidFill>
                  <a:srgbClr val="0000FF"/>
                </a:solidFill>
              </a:rPr>
              <a:t>Bạn An nói sai: </a:t>
            </a:r>
          </a:p>
          <a:p>
            <a:pPr algn="ctr" eaLnBrk="1" hangingPunct="1">
              <a:spcBef>
                <a:spcPct val="50000"/>
              </a:spcBef>
            </a:pPr>
            <a:r>
              <a:rPr lang="en-US" altLang="en-US" sz="2200" b="1">
                <a:solidFill>
                  <a:srgbClr val="0000FF"/>
                </a:solidFill>
              </a:rPr>
              <a:t>Vì trên hình vẽ MN không song song với BC</a:t>
            </a:r>
          </a:p>
        </p:txBody>
      </p:sp>
      <p:sp>
        <p:nvSpPr>
          <p:cNvPr id="18450" name="Oval 18"/>
          <p:cNvSpPr>
            <a:spLocks noChangeArrowheads="1"/>
          </p:cNvSpPr>
          <p:nvPr/>
        </p:nvSpPr>
        <p:spPr bwMode="auto">
          <a:xfrm>
            <a:off x="7239000" y="22860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3660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391400" y="361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378700" y="406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315200" y="3048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6781800" y="208597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7239000" y="4572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2566" name="AutoShape 79">
            <a:hlinkClick r:id="rId9"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453448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6844"/>
                                        </p:tgtEl>
                                        <p:attrNameLst>
                                          <p:attrName>style.visibility</p:attrName>
                                        </p:attrNameLst>
                                      </p:cBhvr>
                                      <p:to>
                                        <p:strVal val="visible"/>
                                      </p:to>
                                    </p:set>
                                    <p:animEffect transition="in" filter="blinds(horizontal)">
                                      <p:cBhvr>
                                        <p:cTn id="200" dur="500"/>
                                        <p:tgtEl>
                                          <p:spTgt spid="76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4" grpId="0"/>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90" name="Oval 66"/>
          <p:cNvSpPr>
            <a:spLocks noChangeArrowheads="1"/>
          </p:cNvSpPr>
          <p:nvPr/>
        </p:nvSpPr>
        <p:spPr bwMode="auto">
          <a:xfrm>
            <a:off x="609600" y="42672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2355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886200" cy="25908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Box 14"/>
          <p:cNvSpPr txBox="1">
            <a:spLocks noChangeArrowheads="1"/>
          </p:cNvSpPr>
          <p:nvPr/>
        </p:nvSpPr>
        <p:spPr bwMode="auto">
          <a:xfrm>
            <a:off x="367323" y="3031689"/>
            <a:ext cx="11811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300" b="1" dirty="0"/>
              <a:t>Cho các đoạn thẳng AB = 6cm, CD = 4cm, PQ = 8cm, EF = 10cm, MN = 25mm, RS = 15mm. Hãy chọn phát biểu đúng trong các phát biểu sau?</a:t>
            </a:r>
          </a:p>
          <a:p>
            <a:pPr eaLnBrk="1" hangingPunct="1"/>
            <a:r>
              <a:rPr lang="en-US" altLang="en-US" sz="2300" b="1" dirty="0"/>
              <a:t>  </a:t>
            </a:r>
            <a:r>
              <a:rPr lang="en-US" altLang="en-US" sz="2300" dirty="0"/>
              <a:t>A.</a:t>
            </a:r>
            <a:r>
              <a:rPr lang="en-US" altLang="en-US" sz="2300" b="1" dirty="0"/>
              <a:t> Đoạn AB và PQ tỉ lệ với hai đoạn thẳng EF và RS.</a:t>
            </a:r>
          </a:p>
          <a:p>
            <a:pPr eaLnBrk="1" hangingPunct="1"/>
            <a:endParaRPr lang="en-US" altLang="en-US" sz="800" b="1" dirty="0"/>
          </a:p>
          <a:p>
            <a:pPr eaLnBrk="1" hangingPunct="1"/>
            <a:r>
              <a:rPr lang="en-US" altLang="en-US" sz="2300" b="1" dirty="0"/>
              <a:t>   </a:t>
            </a:r>
            <a:r>
              <a:rPr lang="en-US" altLang="en-US" sz="2300" dirty="0"/>
              <a:t>B.</a:t>
            </a:r>
            <a:r>
              <a:rPr lang="en-US" altLang="en-US" sz="2300" b="1" dirty="0"/>
              <a:t> Hai đoạn thẳng AB và RS tỉ lệ với hai đoạn thẳng EF và MN</a:t>
            </a:r>
          </a:p>
          <a:p>
            <a:pPr eaLnBrk="1" hangingPunct="1"/>
            <a:endParaRPr lang="en-US" altLang="en-US" sz="800" b="1" dirty="0"/>
          </a:p>
          <a:p>
            <a:pPr eaLnBrk="1" hangingPunct="1"/>
            <a:r>
              <a:rPr lang="en-US" altLang="en-US" sz="2300" b="1" dirty="0"/>
              <a:t>   </a:t>
            </a:r>
            <a:r>
              <a:rPr lang="en-US" altLang="en-US" sz="2300" dirty="0"/>
              <a:t>C.</a:t>
            </a:r>
            <a:r>
              <a:rPr lang="en-US" altLang="en-US" sz="2300" b="1" dirty="0"/>
              <a:t> Hai đoạn thẳng AB và CD tỉ lệ với hai đoạn thẳng PQ và EF</a:t>
            </a:r>
          </a:p>
          <a:p>
            <a:pPr eaLnBrk="1" hangingPunct="1"/>
            <a:endParaRPr lang="en-US" altLang="en-US" sz="800" b="1" dirty="0"/>
          </a:p>
          <a:p>
            <a:pPr eaLnBrk="1" hangingPunct="1"/>
            <a:r>
              <a:rPr lang="en-US" altLang="en-US" sz="2300" b="1" dirty="0"/>
              <a:t>   </a:t>
            </a:r>
            <a:r>
              <a:rPr lang="en-US" altLang="en-US" sz="2300" dirty="0"/>
              <a:t>D</a:t>
            </a:r>
            <a:r>
              <a:rPr lang="en-US" altLang="en-US" sz="2300" b="1" dirty="0"/>
              <a:t>. Cả 3 phát biểu đều sai.</a:t>
            </a:r>
          </a:p>
        </p:txBody>
      </p:sp>
      <p:sp>
        <p:nvSpPr>
          <p:cNvPr id="18450" name="Oval 18"/>
          <p:cNvSpPr>
            <a:spLocks noChangeArrowheads="1"/>
          </p:cNvSpPr>
          <p:nvPr/>
        </p:nvSpPr>
        <p:spPr bwMode="auto">
          <a:xfrm>
            <a:off x="7239000" y="22860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3660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391400" y="361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378700" y="406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315200" y="3048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6781800" y="208597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7239000" y="4572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3590" name="AutoShape 68">
            <a:hlinkClick r:id="rId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2984126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3"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7890"/>
                                        </p:tgtEl>
                                        <p:attrNameLst>
                                          <p:attrName>style.visibility</p:attrName>
                                        </p:attrNameLst>
                                      </p:cBhvr>
                                      <p:to>
                                        <p:strVal val="visible"/>
                                      </p:to>
                                    </p:set>
                                    <p:animEffect transition="in" filter="blinds(horizontal)">
                                      <p:cBhvr>
                                        <p:cTn id="200" dur="500"/>
                                        <p:tgtEl>
                                          <p:spTgt spid="7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90"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7924800" y="38100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solidFill>
                  <a:srgbClr val="FF0000"/>
                </a:solidFill>
              </a:rPr>
              <a:t>TA-LÉT ( THALETS)</a:t>
            </a:r>
          </a:p>
        </p:txBody>
      </p:sp>
      <p:sp>
        <p:nvSpPr>
          <p:cNvPr id="30725" name="Text Box 5"/>
          <p:cNvSpPr txBox="1">
            <a:spLocks noChangeArrowheads="1"/>
          </p:cNvSpPr>
          <p:nvPr/>
        </p:nvSpPr>
        <p:spPr bwMode="auto">
          <a:xfrm>
            <a:off x="152400" y="4114801"/>
            <a:ext cx="1028700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100" b="1" dirty="0">
                <a:solidFill>
                  <a:srgbClr val="0000FF"/>
                </a:solidFill>
              </a:rPr>
              <a:t>- Định lí Ta-lét: Hai đường thẳng song </a:t>
            </a:r>
            <a:r>
              <a:rPr lang="en-US" altLang="en-US" sz="2100" b="1" dirty="0" err="1">
                <a:solidFill>
                  <a:srgbClr val="0000FF"/>
                </a:solidFill>
              </a:rPr>
              <a:t>song</a:t>
            </a:r>
            <a:r>
              <a:rPr lang="en-US" altLang="en-US" sz="2100" b="1" dirty="0">
                <a:solidFill>
                  <a:srgbClr val="0000FF"/>
                </a:solidFill>
              </a:rPr>
              <a:t> định ra trên hai đường thẳng giao nhau những đoạn thẳng tỉ lệ.                                                                                                                                - Góc chắn nửa đường tròn thì bằng nhau.                                                                                   - Đường kính chia đôi đường tròn thành hai phần bằng nhau.                                                                                     - Hai góc đáy của tam giác cân thì bằng nhau.                                                                              - Hai tam giác nếu có hai cặp góc đối và cặp cạnh tương ứng bằng nhau thì bằng nhau.                                                                                                                                    - Hai góc đối đỉnh thì bằng nhau.</a:t>
            </a:r>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228600"/>
            <a:ext cx="3022600" cy="3429000"/>
          </a:xfrm>
          <a:prstGeom prst="rect">
            <a:avLst/>
          </a:prstGeom>
          <a:noFill/>
          <a:ln w="57150" cmpd="thinThick" algn="ctr">
            <a:solidFill>
              <a:srgbClr val="FFCC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0727" name="Rectangle 7"/>
          <p:cNvSpPr>
            <a:spLocks noChangeArrowheads="1"/>
          </p:cNvSpPr>
          <p:nvPr/>
        </p:nvSpPr>
        <p:spPr bwMode="auto">
          <a:xfrm>
            <a:off x="152400" y="423864"/>
            <a:ext cx="7391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300" b="1" dirty="0">
                <a:solidFill>
                  <a:srgbClr val="000000"/>
                </a:solidFill>
              </a:rPr>
              <a:t>	Ta- lét ( 624 TCN - 547 TCN) là một triết gia, một  nhà toán học người Hi Lạp. Ông cũng được xem là một nhà triết gia đầu tiên trong nền triết học Hi Lạp cổ đại, </a:t>
            </a:r>
            <a:r>
              <a:rPr lang="en-US" altLang="en-US" sz="2300" b="1" dirty="0"/>
              <a:t>là</a:t>
            </a:r>
            <a:r>
              <a:rPr lang="en-US" altLang="en-US" sz="2300" b="1" dirty="0">
                <a:solidFill>
                  <a:srgbClr val="FF0000"/>
                </a:solidFill>
              </a:rPr>
              <a:t> " cha đẻ của khoa học".</a:t>
            </a:r>
            <a:r>
              <a:rPr lang="en-US" altLang="en-US" sz="2300" b="1" dirty="0">
                <a:solidFill>
                  <a:srgbClr val="000000"/>
                </a:solidFill>
              </a:rPr>
              <a:t> Tên của ông được dùng để đặt tên cho một định lí toán học do ông phát hiện </a:t>
            </a:r>
            <a:r>
              <a:rPr lang="en-US" altLang="en-US" sz="2300" b="1" dirty="0" err="1">
                <a:solidFill>
                  <a:srgbClr val="000000"/>
                </a:solidFill>
              </a:rPr>
              <a:t>ra.</a:t>
            </a:r>
            <a:endParaRPr lang="en-US" altLang="en-US" sz="2300" b="1" dirty="0">
              <a:solidFill>
                <a:srgbClr val="000000"/>
              </a:solidFill>
            </a:endParaRPr>
          </a:p>
          <a:p>
            <a:pPr eaLnBrk="1" hangingPunct="1"/>
            <a:r>
              <a:rPr lang="en-US" altLang="en-US" sz="2300" b="1" dirty="0">
                <a:solidFill>
                  <a:srgbClr val="000000"/>
                </a:solidFill>
              </a:rPr>
              <a:t>Ông cũng là người thầy của </a:t>
            </a:r>
            <a:r>
              <a:rPr lang="en-US" altLang="en-US" sz="2300" b="1" dirty="0" err="1">
                <a:solidFill>
                  <a:srgbClr val="000000"/>
                </a:solidFill>
              </a:rPr>
              <a:t>Py</a:t>
            </a:r>
            <a:r>
              <a:rPr lang="en-US" altLang="en-US" sz="2300" b="1" dirty="0">
                <a:solidFill>
                  <a:srgbClr val="000000"/>
                </a:solidFill>
              </a:rPr>
              <a:t>-ta-go.                                                                                </a:t>
            </a:r>
          </a:p>
        </p:txBody>
      </p:sp>
      <p:sp>
        <p:nvSpPr>
          <p:cNvPr id="30728" name="Rectangle 8"/>
          <p:cNvSpPr>
            <a:spLocks noChangeArrowheads="1"/>
          </p:cNvSpPr>
          <p:nvPr/>
        </p:nvSpPr>
        <p:spPr bwMode="auto">
          <a:xfrm>
            <a:off x="1524000" y="3475039"/>
            <a:ext cx="60467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b="1">
                <a:solidFill>
                  <a:srgbClr val="800000"/>
                </a:solidFill>
              </a:rPr>
              <a:t>*Các phát minh trong lĩnh vực hình học của ông:</a:t>
            </a:r>
          </a:p>
        </p:txBody>
      </p:sp>
    </p:spTree>
    <p:extLst>
      <p:ext uri="{BB962C8B-B14F-4D97-AF65-F5344CB8AC3E}">
        <p14:creationId xmlns:p14="http://schemas.microsoft.com/office/powerpoint/2010/main" val="256571436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7"/>
                                        </p:tgtEl>
                                        <p:attrNameLst>
                                          <p:attrName>style.visibility</p:attrName>
                                        </p:attrNameLst>
                                      </p:cBhvr>
                                      <p:to>
                                        <p:strVal val="visible"/>
                                      </p:to>
                                    </p:set>
                                    <p:anim calcmode="discrete" valueType="clr">
                                      <p:cBhvr override="childStyle">
                                        <p:cTn id="7" dur="80"/>
                                        <p:tgtEl>
                                          <p:spTgt spid="307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7"/>
                                        </p:tgtEl>
                                        <p:attrNameLst>
                                          <p:attrName>fillcolor</p:attrName>
                                        </p:attrNameLst>
                                      </p:cBhvr>
                                      <p:tavLst>
                                        <p:tav tm="0">
                                          <p:val>
                                            <p:clrVal>
                                              <a:schemeClr val="accent2"/>
                                            </p:clrVal>
                                          </p:val>
                                        </p:tav>
                                        <p:tav tm="50000">
                                          <p:val>
                                            <p:clrVal>
                                              <a:schemeClr val="hlink"/>
                                            </p:clrVal>
                                          </p:val>
                                        </p:tav>
                                      </p:tavLst>
                                    </p:anim>
                                    <p:set>
                                      <p:cBhvr>
                                        <p:cTn id="9" dur="80"/>
                                        <p:tgtEl>
                                          <p:spTgt spid="30727"/>
                                        </p:tgtEl>
                                        <p:attrNameLst>
                                          <p:attrName>fill.type</p:attrName>
                                        </p:attrNameLst>
                                      </p:cBhvr>
                                      <p:to>
                                        <p:strVal val="solid"/>
                                      </p:to>
                                    </p:set>
                                  </p:childTnLst>
                                </p:cTn>
                              </p:par>
                            </p:childTnLst>
                          </p:cTn>
                        </p:par>
                        <p:par>
                          <p:cTn id="10" fill="hold" nodeType="afterGroup">
                            <p:stCondLst>
                              <p:cond delay="93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728"/>
                                        </p:tgtEl>
                                        <p:attrNameLst>
                                          <p:attrName>style.visibility</p:attrName>
                                        </p:attrNameLst>
                                      </p:cBhvr>
                                      <p:to>
                                        <p:strVal val="visible"/>
                                      </p:to>
                                    </p:set>
                                    <p:anim calcmode="discrete" valueType="clr">
                                      <p:cBhvr override="childStyle">
                                        <p:cTn id="13" dur="80"/>
                                        <p:tgtEl>
                                          <p:spTgt spid="3072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728"/>
                                        </p:tgtEl>
                                        <p:attrNameLst>
                                          <p:attrName>fillcolor</p:attrName>
                                        </p:attrNameLst>
                                      </p:cBhvr>
                                      <p:tavLst>
                                        <p:tav tm="0">
                                          <p:val>
                                            <p:clrVal>
                                              <a:schemeClr val="accent2"/>
                                            </p:clrVal>
                                          </p:val>
                                        </p:tav>
                                        <p:tav tm="50000">
                                          <p:val>
                                            <p:clrVal>
                                              <a:schemeClr val="hlink"/>
                                            </p:clrVal>
                                          </p:val>
                                        </p:tav>
                                      </p:tavLst>
                                    </p:anim>
                                    <p:set>
                                      <p:cBhvr>
                                        <p:cTn id="15" dur="80"/>
                                        <p:tgtEl>
                                          <p:spTgt spid="30728"/>
                                        </p:tgtEl>
                                        <p:attrNameLst>
                                          <p:attrName>fill.type</p:attrName>
                                        </p:attrNameLst>
                                      </p:cBhvr>
                                      <p:to>
                                        <p:strVal val="solid"/>
                                      </p:to>
                                    </p:set>
                                  </p:childTnLst>
                                </p:cTn>
                              </p:par>
                            </p:childTnLst>
                          </p:cTn>
                        </p:par>
                        <p:par>
                          <p:cTn id="16" fill="hold" nodeType="afterGroup">
                            <p:stCondLst>
                              <p:cond delay="109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0725">
                                            <p:txEl>
                                              <p:pRg st="0" end="0"/>
                                            </p:txEl>
                                          </p:spTgt>
                                        </p:tgtEl>
                                        <p:attrNameLst>
                                          <p:attrName>style.visibility</p:attrName>
                                        </p:attrNameLst>
                                      </p:cBhvr>
                                      <p:to>
                                        <p:strVal val="visible"/>
                                      </p:to>
                                    </p:set>
                                    <p:anim calcmode="discrete" valueType="clr">
                                      <p:cBhvr override="childStyle">
                                        <p:cTn id="19" dur="80"/>
                                        <p:tgtEl>
                                          <p:spTgt spid="307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725">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3072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352800" y="304801"/>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4000" dirty="0">
                <a:solidFill>
                  <a:srgbClr val="0000FF"/>
                </a:solidFill>
                <a:latin typeface="+mj-lt"/>
              </a:rPr>
              <a:t>H­</a:t>
            </a:r>
            <a:r>
              <a:rPr lang="vi-VN" sz="4000" dirty="0">
                <a:solidFill>
                  <a:srgbClr val="0000FF"/>
                </a:solidFill>
                <a:latin typeface="+mj-lt"/>
              </a:rPr>
              <a:t>ư</a:t>
            </a:r>
            <a:r>
              <a:rPr lang="en-US" sz="4000" dirty="0" err="1">
                <a:solidFill>
                  <a:srgbClr val="0000FF"/>
                </a:solidFill>
                <a:latin typeface="+mj-lt"/>
              </a:rPr>
              <a:t>ớng</a:t>
            </a:r>
            <a:r>
              <a:rPr lang="en-US" sz="4000" dirty="0">
                <a:solidFill>
                  <a:srgbClr val="0000FF"/>
                </a:solidFill>
                <a:latin typeface="+mj-lt"/>
              </a:rPr>
              <a:t> </a:t>
            </a:r>
            <a:r>
              <a:rPr lang="en-US" sz="4000" dirty="0" err="1">
                <a:solidFill>
                  <a:srgbClr val="0000FF"/>
                </a:solidFill>
                <a:latin typeface="+mj-lt"/>
              </a:rPr>
              <a:t>dẫn</a:t>
            </a:r>
            <a:r>
              <a:rPr lang="en-US" sz="4000" dirty="0">
                <a:solidFill>
                  <a:srgbClr val="0000FF"/>
                </a:solidFill>
                <a:latin typeface="+mj-lt"/>
              </a:rPr>
              <a:t> </a:t>
            </a:r>
            <a:r>
              <a:rPr lang="en-US" sz="4000" dirty="0" err="1">
                <a:solidFill>
                  <a:srgbClr val="0000FF"/>
                </a:solidFill>
                <a:latin typeface="+mj-lt"/>
              </a:rPr>
              <a:t>tự</a:t>
            </a:r>
            <a:r>
              <a:rPr lang="en-US" sz="4000" dirty="0">
                <a:solidFill>
                  <a:srgbClr val="0000FF"/>
                </a:solidFill>
                <a:latin typeface="+mj-lt"/>
              </a:rPr>
              <a:t> </a:t>
            </a:r>
            <a:r>
              <a:rPr lang="en-US" sz="4000" dirty="0" err="1">
                <a:solidFill>
                  <a:srgbClr val="0000FF"/>
                </a:solidFill>
                <a:latin typeface="+mj-lt"/>
              </a:rPr>
              <a:t>học</a:t>
            </a:r>
            <a:r>
              <a:rPr lang="en-US" sz="4000" dirty="0">
                <a:solidFill>
                  <a:srgbClr val="0000FF"/>
                </a:solidFill>
                <a:latin typeface="+mj-lt"/>
              </a:rPr>
              <a:t> ở </a:t>
            </a:r>
            <a:r>
              <a:rPr lang="en-US" sz="4000" dirty="0" err="1">
                <a:solidFill>
                  <a:srgbClr val="0000FF"/>
                </a:solidFill>
                <a:latin typeface="+mj-lt"/>
              </a:rPr>
              <a:t>nhà</a:t>
            </a:r>
            <a:r>
              <a:rPr lang="en-US" sz="4000" dirty="0">
                <a:solidFill>
                  <a:srgbClr val="0000FF"/>
                </a:solidFill>
                <a:latin typeface="+mj-lt"/>
              </a:rPr>
              <a:t>:</a:t>
            </a:r>
          </a:p>
        </p:txBody>
      </p:sp>
      <p:sp>
        <p:nvSpPr>
          <p:cNvPr id="101379" name="Text Box 3"/>
          <p:cNvSpPr txBox="1">
            <a:spLocks noChangeArrowheads="1"/>
          </p:cNvSpPr>
          <p:nvPr/>
        </p:nvSpPr>
        <p:spPr bwMode="auto">
          <a:xfrm>
            <a:off x="4114800" y="3454400"/>
            <a:ext cx="6172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vi-VN" sz="2800" dirty="0">
                <a:solidFill>
                  <a:srgbClr val="FF0000"/>
                </a:solidFill>
                <a:latin typeface=".VnTime" panose="020B7200000000000000" pitchFamily="34" charset="0"/>
                <a:cs typeface="Arial" panose="020B0604020202020204" pitchFamily="34" charset="0"/>
              </a:rPr>
              <a:t> </a:t>
            </a:r>
            <a:r>
              <a:rPr lang="en-US" altLang="vi-VN" sz="2400" b="1" dirty="0">
                <a:cs typeface="Arial" panose="020B0604020202020204" pitchFamily="34" charset="0"/>
              </a:rPr>
              <a:t>Xem trước nội dung bài : “Định lý đảo và hệ quả của định lý Ta – lét”</a:t>
            </a:r>
            <a:endParaRPr lang="en-US" altLang="vi-VN" sz="2400" b="1" dirty="0">
              <a:latin typeface=".VnTime" panose="020B7200000000000000" pitchFamily="34" charset="0"/>
              <a:cs typeface="Arial" panose="020B0604020202020204" pitchFamily="34" charset="0"/>
            </a:endParaRPr>
          </a:p>
        </p:txBody>
      </p:sp>
      <p:pic>
        <p:nvPicPr>
          <p:cNvPr id="25604" name="Picture 4" descr="2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1" y="1828800"/>
            <a:ext cx="21955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ectangle 6"/>
          <p:cNvSpPr>
            <a:spLocks noChangeArrowheads="1"/>
          </p:cNvSpPr>
          <p:nvPr/>
        </p:nvSpPr>
        <p:spPr bwMode="auto">
          <a:xfrm>
            <a:off x="3908426" y="1019175"/>
            <a:ext cx="333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a:solidFill>
                  <a:srgbClr val="FF3300"/>
                </a:solidFill>
              </a:rPr>
              <a:t>1.</a:t>
            </a:r>
            <a:r>
              <a:rPr lang="en-US" altLang="vi-VN" sz="2400" u="sng">
                <a:solidFill>
                  <a:srgbClr val="FF3300"/>
                </a:solidFill>
              </a:rPr>
              <a:t> </a:t>
            </a:r>
            <a:r>
              <a:rPr lang="en-US" altLang="vi-VN" sz="2400" b="1" u="sng">
                <a:solidFill>
                  <a:srgbClr val="FF3300"/>
                </a:solidFill>
              </a:rPr>
              <a:t>Đối với tiết học này</a:t>
            </a:r>
            <a:r>
              <a:rPr lang="en-US" altLang="vi-VN" sz="2400" b="1">
                <a:solidFill>
                  <a:srgbClr val="FF3300"/>
                </a:solidFill>
              </a:rPr>
              <a:t>:</a:t>
            </a:r>
            <a:r>
              <a:rPr lang="en-US" altLang="vi-VN" sz="2400">
                <a:solidFill>
                  <a:srgbClr val="0000FF"/>
                </a:solidFill>
              </a:rPr>
              <a:t> </a:t>
            </a:r>
          </a:p>
        </p:txBody>
      </p:sp>
      <p:sp>
        <p:nvSpPr>
          <p:cNvPr id="101383" name="Rectangle 7"/>
          <p:cNvSpPr>
            <a:spLocks noChangeArrowheads="1"/>
          </p:cNvSpPr>
          <p:nvPr/>
        </p:nvSpPr>
        <p:spPr bwMode="auto">
          <a:xfrm>
            <a:off x="4038600" y="1524000"/>
            <a:ext cx="618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a:t>- </a:t>
            </a:r>
            <a:r>
              <a:rPr lang="en-US" altLang="vi-VN" sz="2400" b="1"/>
              <a:t>Học thuộc các định nghĩa và định lý Ta – lét</a:t>
            </a:r>
            <a:r>
              <a:rPr lang="en-US" altLang="vi-VN" sz="2000">
                <a:solidFill>
                  <a:srgbClr val="FF0000"/>
                </a:solidFill>
              </a:rPr>
              <a:t> </a:t>
            </a:r>
          </a:p>
        </p:txBody>
      </p:sp>
      <p:sp>
        <p:nvSpPr>
          <p:cNvPr id="101384" name="Rectangle 8"/>
          <p:cNvSpPr>
            <a:spLocks noChangeArrowheads="1"/>
          </p:cNvSpPr>
          <p:nvPr/>
        </p:nvSpPr>
        <p:spPr bwMode="auto">
          <a:xfrm>
            <a:off x="4038600" y="19812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b="1"/>
              <a:t>- Xem lại các ví dụ và các ? đã giải </a:t>
            </a:r>
            <a:endParaRPr lang="en-US" altLang="vi-VN" sz="2400" b="1">
              <a:solidFill>
                <a:srgbClr val="FF0000"/>
              </a:solidFill>
            </a:endParaRPr>
          </a:p>
        </p:txBody>
      </p:sp>
      <p:sp>
        <p:nvSpPr>
          <p:cNvPr id="101385" name="Rectangle 9"/>
          <p:cNvSpPr>
            <a:spLocks noChangeArrowheads="1"/>
          </p:cNvSpPr>
          <p:nvPr/>
        </p:nvSpPr>
        <p:spPr bwMode="auto">
          <a:xfrm>
            <a:off x="4038600" y="2438401"/>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b="1"/>
              <a:t>- Làm bài tập 1, 2, 3 và 5 SGK - Tr 58 + 59</a:t>
            </a:r>
            <a:endParaRPr lang="en-US" altLang="vi-VN" sz="2400" b="1">
              <a:solidFill>
                <a:srgbClr val="FF0000"/>
              </a:solidFill>
            </a:endParaRPr>
          </a:p>
        </p:txBody>
      </p:sp>
      <p:sp>
        <p:nvSpPr>
          <p:cNvPr id="101386" name="Rectangle 10"/>
          <p:cNvSpPr>
            <a:spLocks noChangeArrowheads="1"/>
          </p:cNvSpPr>
          <p:nvPr/>
        </p:nvSpPr>
        <p:spPr bwMode="auto">
          <a:xfrm>
            <a:off x="3886201" y="2971800"/>
            <a:ext cx="330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a:solidFill>
                  <a:srgbClr val="FF3300"/>
                </a:solidFill>
              </a:rPr>
              <a:t>2.</a:t>
            </a:r>
            <a:r>
              <a:rPr lang="en-US" altLang="vi-VN" sz="2400" u="sng">
                <a:solidFill>
                  <a:srgbClr val="FF3300"/>
                </a:solidFill>
              </a:rPr>
              <a:t> </a:t>
            </a:r>
            <a:r>
              <a:rPr lang="en-US" altLang="vi-VN" sz="2400" b="1" u="sng">
                <a:solidFill>
                  <a:srgbClr val="FF3300"/>
                </a:solidFill>
              </a:rPr>
              <a:t>Đối với tiết học sau</a:t>
            </a:r>
            <a:r>
              <a:rPr lang="en-US" altLang="vi-VN" sz="2400" b="1">
                <a:solidFill>
                  <a:srgbClr val="FF3300"/>
                </a:solidFill>
              </a:rPr>
              <a:t>:</a:t>
            </a:r>
            <a:r>
              <a:rPr lang="en-US" altLang="vi-VN" sz="2400">
                <a:solidFill>
                  <a:srgbClr val="0000FF"/>
                </a:solidFill>
              </a:rPr>
              <a:t> </a:t>
            </a:r>
          </a:p>
        </p:txBody>
      </p:sp>
    </p:spTree>
    <p:extLst>
      <p:ext uri="{BB962C8B-B14F-4D97-AF65-F5344CB8AC3E}">
        <p14:creationId xmlns:p14="http://schemas.microsoft.com/office/powerpoint/2010/main" val="2401867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p:cTn id="7" dur="1000" fill="hold"/>
                                        <p:tgtEl>
                                          <p:spTgt spid="101382"/>
                                        </p:tgtEl>
                                        <p:attrNameLst>
                                          <p:attrName>ppt_w</p:attrName>
                                        </p:attrNameLst>
                                      </p:cBhvr>
                                      <p:tavLst>
                                        <p:tav tm="0">
                                          <p:val>
                                            <p:fltVal val="0"/>
                                          </p:val>
                                        </p:tav>
                                        <p:tav tm="100000">
                                          <p:val>
                                            <p:strVal val="#ppt_w"/>
                                          </p:val>
                                        </p:tav>
                                      </p:tavLst>
                                    </p:anim>
                                    <p:anim calcmode="lin" valueType="num">
                                      <p:cBhvr>
                                        <p:cTn id="8" dur="1000" fill="hold"/>
                                        <p:tgtEl>
                                          <p:spTgt spid="101382"/>
                                        </p:tgtEl>
                                        <p:attrNameLst>
                                          <p:attrName>ppt_h</p:attrName>
                                        </p:attrNameLst>
                                      </p:cBhvr>
                                      <p:tavLst>
                                        <p:tav tm="0">
                                          <p:val>
                                            <p:fltVal val="0"/>
                                          </p:val>
                                        </p:tav>
                                        <p:tav tm="100000">
                                          <p:val>
                                            <p:strVal val="#ppt_h"/>
                                          </p:val>
                                        </p:tav>
                                      </p:tavLst>
                                    </p:anim>
                                    <p:anim calcmode="lin" valueType="num">
                                      <p:cBhvr>
                                        <p:cTn id="9" dur="1000" fill="hold"/>
                                        <p:tgtEl>
                                          <p:spTgt spid="101382"/>
                                        </p:tgtEl>
                                        <p:attrNameLst>
                                          <p:attrName>style.rotation</p:attrName>
                                        </p:attrNameLst>
                                      </p:cBhvr>
                                      <p:tavLst>
                                        <p:tav tm="0">
                                          <p:val>
                                            <p:fltVal val="90"/>
                                          </p:val>
                                        </p:tav>
                                        <p:tav tm="100000">
                                          <p:val>
                                            <p:fltVal val="0"/>
                                          </p:val>
                                        </p:tav>
                                      </p:tavLst>
                                    </p:anim>
                                    <p:animEffect transition="in" filter="fade">
                                      <p:cBhvr>
                                        <p:cTn id="10" dur="1000"/>
                                        <p:tgtEl>
                                          <p:spTgt spid="101382"/>
                                        </p:tgtEl>
                                      </p:cBhvr>
                                    </p:animEffect>
                                  </p:childTnLst>
                                </p:cTn>
                              </p:par>
                              <p:par>
                                <p:cTn id="11" presetID="31" presetClass="entr" presetSubtype="0" fill="hold" grpId="0" nodeType="withEffect">
                                  <p:stCondLst>
                                    <p:cond delay="750"/>
                                  </p:stCondLst>
                                  <p:childTnLst>
                                    <p:set>
                                      <p:cBhvr>
                                        <p:cTn id="12" dur="1" fill="hold">
                                          <p:stCondLst>
                                            <p:cond delay="0"/>
                                          </p:stCondLst>
                                        </p:cTn>
                                        <p:tgtEl>
                                          <p:spTgt spid="101383"/>
                                        </p:tgtEl>
                                        <p:attrNameLst>
                                          <p:attrName>style.visibility</p:attrName>
                                        </p:attrNameLst>
                                      </p:cBhvr>
                                      <p:to>
                                        <p:strVal val="visible"/>
                                      </p:to>
                                    </p:set>
                                    <p:anim calcmode="lin" valueType="num">
                                      <p:cBhvr>
                                        <p:cTn id="13" dur="1000" fill="hold"/>
                                        <p:tgtEl>
                                          <p:spTgt spid="101383"/>
                                        </p:tgtEl>
                                        <p:attrNameLst>
                                          <p:attrName>ppt_w</p:attrName>
                                        </p:attrNameLst>
                                      </p:cBhvr>
                                      <p:tavLst>
                                        <p:tav tm="0">
                                          <p:val>
                                            <p:fltVal val="0"/>
                                          </p:val>
                                        </p:tav>
                                        <p:tav tm="100000">
                                          <p:val>
                                            <p:strVal val="#ppt_w"/>
                                          </p:val>
                                        </p:tav>
                                      </p:tavLst>
                                    </p:anim>
                                    <p:anim calcmode="lin" valueType="num">
                                      <p:cBhvr>
                                        <p:cTn id="14" dur="1000" fill="hold"/>
                                        <p:tgtEl>
                                          <p:spTgt spid="101383"/>
                                        </p:tgtEl>
                                        <p:attrNameLst>
                                          <p:attrName>ppt_h</p:attrName>
                                        </p:attrNameLst>
                                      </p:cBhvr>
                                      <p:tavLst>
                                        <p:tav tm="0">
                                          <p:val>
                                            <p:fltVal val="0"/>
                                          </p:val>
                                        </p:tav>
                                        <p:tav tm="100000">
                                          <p:val>
                                            <p:strVal val="#ppt_h"/>
                                          </p:val>
                                        </p:tav>
                                      </p:tavLst>
                                    </p:anim>
                                    <p:anim calcmode="lin" valueType="num">
                                      <p:cBhvr>
                                        <p:cTn id="15" dur="1000" fill="hold"/>
                                        <p:tgtEl>
                                          <p:spTgt spid="101383"/>
                                        </p:tgtEl>
                                        <p:attrNameLst>
                                          <p:attrName>style.rotation</p:attrName>
                                        </p:attrNameLst>
                                      </p:cBhvr>
                                      <p:tavLst>
                                        <p:tav tm="0">
                                          <p:val>
                                            <p:fltVal val="90"/>
                                          </p:val>
                                        </p:tav>
                                        <p:tav tm="100000">
                                          <p:val>
                                            <p:fltVal val="0"/>
                                          </p:val>
                                        </p:tav>
                                      </p:tavLst>
                                    </p:anim>
                                    <p:animEffect transition="in" filter="fade">
                                      <p:cBhvr>
                                        <p:cTn id="16" dur="1000"/>
                                        <p:tgtEl>
                                          <p:spTgt spid="101383"/>
                                        </p:tgtEl>
                                      </p:cBhvr>
                                    </p:animEffect>
                                  </p:childTnLst>
                                </p:cTn>
                              </p:par>
                              <p:par>
                                <p:cTn id="17" presetID="31" presetClass="entr" presetSubtype="0" fill="hold" grpId="0" nodeType="withEffect">
                                  <p:stCondLst>
                                    <p:cond delay="1500"/>
                                  </p:stCondLst>
                                  <p:childTnLst>
                                    <p:set>
                                      <p:cBhvr>
                                        <p:cTn id="18" dur="1" fill="hold">
                                          <p:stCondLst>
                                            <p:cond delay="0"/>
                                          </p:stCondLst>
                                        </p:cTn>
                                        <p:tgtEl>
                                          <p:spTgt spid="101384"/>
                                        </p:tgtEl>
                                        <p:attrNameLst>
                                          <p:attrName>style.visibility</p:attrName>
                                        </p:attrNameLst>
                                      </p:cBhvr>
                                      <p:to>
                                        <p:strVal val="visible"/>
                                      </p:to>
                                    </p:set>
                                    <p:anim calcmode="lin" valueType="num">
                                      <p:cBhvr>
                                        <p:cTn id="19" dur="1000" fill="hold"/>
                                        <p:tgtEl>
                                          <p:spTgt spid="101384"/>
                                        </p:tgtEl>
                                        <p:attrNameLst>
                                          <p:attrName>ppt_w</p:attrName>
                                        </p:attrNameLst>
                                      </p:cBhvr>
                                      <p:tavLst>
                                        <p:tav tm="0">
                                          <p:val>
                                            <p:fltVal val="0"/>
                                          </p:val>
                                        </p:tav>
                                        <p:tav tm="100000">
                                          <p:val>
                                            <p:strVal val="#ppt_w"/>
                                          </p:val>
                                        </p:tav>
                                      </p:tavLst>
                                    </p:anim>
                                    <p:anim calcmode="lin" valueType="num">
                                      <p:cBhvr>
                                        <p:cTn id="20" dur="1000" fill="hold"/>
                                        <p:tgtEl>
                                          <p:spTgt spid="101384"/>
                                        </p:tgtEl>
                                        <p:attrNameLst>
                                          <p:attrName>ppt_h</p:attrName>
                                        </p:attrNameLst>
                                      </p:cBhvr>
                                      <p:tavLst>
                                        <p:tav tm="0">
                                          <p:val>
                                            <p:fltVal val="0"/>
                                          </p:val>
                                        </p:tav>
                                        <p:tav tm="100000">
                                          <p:val>
                                            <p:strVal val="#ppt_h"/>
                                          </p:val>
                                        </p:tav>
                                      </p:tavLst>
                                    </p:anim>
                                    <p:anim calcmode="lin" valueType="num">
                                      <p:cBhvr>
                                        <p:cTn id="21" dur="1000" fill="hold"/>
                                        <p:tgtEl>
                                          <p:spTgt spid="101384"/>
                                        </p:tgtEl>
                                        <p:attrNameLst>
                                          <p:attrName>style.rotation</p:attrName>
                                        </p:attrNameLst>
                                      </p:cBhvr>
                                      <p:tavLst>
                                        <p:tav tm="0">
                                          <p:val>
                                            <p:fltVal val="90"/>
                                          </p:val>
                                        </p:tav>
                                        <p:tav tm="100000">
                                          <p:val>
                                            <p:fltVal val="0"/>
                                          </p:val>
                                        </p:tav>
                                      </p:tavLst>
                                    </p:anim>
                                    <p:animEffect transition="in" filter="fade">
                                      <p:cBhvr>
                                        <p:cTn id="22" dur="1000"/>
                                        <p:tgtEl>
                                          <p:spTgt spid="101384"/>
                                        </p:tgtEl>
                                      </p:cBhvr>
                                    </p:animEffect>
                                  </p:childTnLst>
                                </p:cTn>
                              </p:par>
                              <p:par>
                                <p:cTn id="23" presetID="31" presetClass="entr" presetSubtype="0" fill="hold" grpId="0" nodeType="withEffect">
                                  <p:stCondLst>
                                    <p:cond delay="2000"/>
                                  </p:stCondLst>
                                  <p:childTnLst>
                                    <p:set>
                                      <p:cBhvr>
                                        <p:cTn id="24" dur="1" fill="hold">
                                          <p:stCondLst>
                                            <p:cond delay="0"/>
                                          </p:stCondLst>
                                        </p:cTn>
                                        <p:tgtEl>
                                          <p:spTgt spid="101385"/>
                                        </p:tgtEl>
                                        <p:attrNameLst>
                                          <p:attrName>style.visibility</p:attrName>
                                        </p:attrNameLst>
                                      </p:cBhvr>
                                      <p:to>
                                        <p:strVal val="visible"/>
                                      </p:to>
                                    </p:set>
                                    <p:anim calcmode="lin" valueType="num">
                                      <p:cBhvr>
                                        <p:cTn id="25" dur="1000" fill="hold"/>
                                        <p:tgtEl>
                                          <p:spTgt spid="101385"/>
                                        </p:tgtEl>
                                        <p:attrNameLst>
                                          <p:attrName>ppt_w</p:attrName>
                                        </p:attrNameLst>
                                      </p:cBhvr>
                                      <p:tavLst>
                                        <p:tav tm="0">
                                          <p:val>
                                            <p:fltVal val="0"/>
                                          </p:val>
                                        </p:tav>
                                        <p:tav tm="100000">
                                          <p:val>
                                            <p:strVal val="#ppt_w"/>
                                          </p:val>
                                        </p:tav>
                                      </p:tavLst>
                                    </p:anim>
                                    <p:anim calcmode="lin" valueType="num">
                                      <p:cBhvr>
                                        <p:cTn id="26" dur="1000" fill="hold"/>
                                        <p:tgtEl>
                                          <p:spTgt spid="101385"/>
                                        </p:tgtEl>
                                        <p:attrNameLst>
                                          <p:attrName>ppt_h</p:attrName>
                                        </p:attrNameLst>
                                      </p:cBhvr>
                                      <p:tavLst>
                                        <p:tav tm="0">
                                          <p:val>
                                            <p:fltVal val="0"/>
                                          </p:val>
                                        </p:tav>
                                        <p:tav tm="100000">
                                          <p:val>
                                            <p:strVal val="#ppt_h"/>
                                          </p:val>
                                        </p:tav>
                                      </p:tavLst>
                                    </p:anim>
                                    <p:anim calcmode="lin" valueType="num">
                                      <p:cBhvr>
                                        <p:cTn id="27" dur="1000" fill="hold"/>
                                        <p:tgtEl>
                                          <p:spTgt spid="101385"/>
                                        </p:tgtEl>
                                        <p:attrNameLst>
                                          <p:attrName>style.rotation</p:attrName>
                                        </p:attrNameLst>
                                      </p:cBhvr>
                                      <p:tavLst>
                                        <p:tav tm="0">
                                          <p:val>
                                            <p:fltVal val="90"/>
                                          </p:val>
                                        </p:tav>
                                        <p:tav tm="100000">
                                          <p:val>
                                            <p:fltVal val="0"/>
                                          </p:val>
                                        </p:tav>
                                      </p:tavLst>
                                    </p:anim>
                                    <p:animEffect transition="in" filter="fade">
                                      <p:cBhvr>
                                        <p:cTn id="28" dur="1000"/>
                                        <p:tgtEl>
                                          <p:spTgt spid="101385"/>
                                        </p:tgtEl>
                                      </p:cBhvr>
                                    </p:animEffect>
                                  </p:childTnLst>
                                </p:cTn>
                              </p:par>
                              <p:par>
                                <p:cTn id="29" presetID="31" presetClass="entr" presetSubtype="0" fill="hold" grpId="0" nodeType="withEffect">
                                  <p:stCondLst>
                                    <p:cond delay="2750"/>
                                  </p:stCondLst>
                                  <p:childTnLst>
                                    <p:set>
                                      <p:cBhvr>
                                        <p:cTn id="30" dur="1" fill="hold">
                                          <p:stCondLst>
                                            <p:cond delay="0"/>
                                          </p:stCondLst>
                                        </p:cTn>
                                        <p:tgtEl>
                                          <p:spTgt spid="101386"/>
                                        </p:tgtEl>
                                        <p:attrNameLst>
                                          <p:attrName>style.visibility</p:attrName>
                                        </p:attrNameLst>
                                      </p:cBhvr>
                                      <p:to>
                                        <p:strVal val="visible"/>
                                      </p:to>
                                    </p:set>
                                    <p:anim calcmode="lin" valueType="num">
                                      <p:cBhvr>
                                        <p:cTn id="31" dur="1000" fill="hold"/>
                                        <p:tgtEl>
                                          <p:spTgt spid="101386"/>
                                        </p:tgtEl>
                                        <p:attrNameLst>
                                          <p:attrName>ppt_w</p:attrName>
                                        </p:attrNameLst>
                                      </p:cBhvr>
                                      <p:tavLst>
                                        <p:tav tm="0">
                                          <p:val>
                                            <p:fltVal val="0"/>
                                          </p:val>
                                        </p:tav>
                                        <p:tav tm="100000">
                                          <p:val>
                                            <p:strVal val="#ppt_w"/>
                                          </p:val>
                                        </p:tav>
                                      </p:tavLst>
                                    </p:anim>
                                    <p:anim calcmode="lin" valueType="num">
                                      <p:cBhvr>
                                        <p:cTn id="32" dur="1000" fill="hold"/>
                                        <p:tgtEl>
                                          <p:spTgt spid="101386"/>
                                        </p:tgtEl>
                                        <p:attrNameLst>
                                          <p:attrName>ppt_h</p:attrName>
                                        </p:attrNameLst>
                                      </p:cBhvr>
                                      <p:tavLst>
                                        <p:tav tm="0">
                                          <p:val>
                                            <p:fltVal val="0"/>
                                          </p:val>
                                        </p:tav>
                                        <p:tav tm="100000">
                                          <p:val>
                                            <p:strVal val="#ppt_h"/>
                                          </p:val>
                                        </p:tav>
                                      </p:tavLst>
                                    </p:anim>
                                    <p:anim calcmode="lin" valueType="num">
                                      <p:cBhvr>
                                        <p:cTn id="33" dur="1000" fill="hold"/>
                                        <p:tgtEl>
                                          <p:spTgt spid="101386"/>
                                        </p:tgtEl>
                                        <p:attrNameLst>
                                          <p:attrName>style.rotation</p:attrName>
                                        </p:attrNameLst>
                                      </p:cBhvr>
                                      <p:tavLst>
                                        <p:tav tm="0">
                                          <p:val>
                                            <p:fltVal val="90"/>
                                          </p:val>
                                        </p:tav>
                                        <p:tav tm="100000">
                                          <p:val>
                                            <p:fltVal val="0"/>
                                          </p:val>
                                        </p:tav>
                                      </p:tavLst>
                                    </p:anim>
                                    <p:animEffect transition="in" filter="fade">
                                      <p:cBhvr>
                                        <p:cTn id="34" dur="1000"/>
                                        <p:tgtEl>
                                          <p:spTgt spid="101386"/>
                                        </p:tgtEl>
                                      </p:cBhvr>
                                    </p:animEffect>
                                  </p:childTnLst>
                                </p:cTn>
                              </p:par>
                              <p:par>
                                <p:cTn id="35" presetID="31" presetClass="entr" presetSubtype="0" fill="hold" grpId="0" nodeType="withEffect">
                                  <p:stCondLst>
                                    <p:cond delay="3500"/>
                                  </p:stCondLst>
                                  <p:childTnLst>
                                    <p:set>
                                      <p:cBhvr>
                                        <p:cTn id="36" dur="1" fill="hold">
                                          <p:stCondLst>
                                            <p:cond delay="0"/>
                                          </p:stCondLst>
                                        </p:cTn>
                                        <p:tgtEl>
                                          <p:spTgt spid="101379"/>
                                        </p:tgtEl>
                                        <p:attrNameLst>
                                          <p:attrName>style.visibility</p:attrName>
                                        </p:attrNameLst>
                                      </p:cBhvr>
                                      <p:to>
                                        <p:strVal val="visible"/>
                                      </p:to>
                                    </p:set>
                                    <p:anim calcmode="lin" valueType="num">
                                      <p:cBhvr>
                                        <p:cTn id="37" dur="1000" fill="hold"/>
                                        <p:tgtEl>
                                          <p:spTgt spid="101379"/>
                                        </p:tgtEl>
                                        <p:attrNameLst>
                                          <p:attrName>ppt_w</p:attrName>
                                        </p:attrNameLst>
                                      </p:cBhvr>
                                      <p:tavLst>
                                        <p:tav tm="0">
                                          <p:val>
                                            <p:fltVal val="0"/>
                                          </p:val>
                                        </p:tav>
                                        <p:tav tm="100000">
                                          <p:val>
                                            <p:strVal val="#ppt_w"/>
                                          </p:val>
                                        </p:tav>
                                      </p:tavLst>
                                    </p:anim>
                                    <p:anim calcmode="lin" valueType="num">
                                      <p:cBhvr>
                                        <p:cTn id="38" dur="1000" fill="hold"/>
                                        <p:tgtEl>
                                          <p:spTgt spid="101379"/>
                                        </p:tgtEl>
                                        <p:attrNameLst>
                                          <p:attrName>ppt_h</p:attrName>
                                        </p:attrNameLst>
                                      </p:cBhvr>
                                      <p:tavLst>
                                        <p:tav tm="0">
                                          <p:val>
                                            <p:fltVal val="0"/>
                                          </p:val>
                                        </p:tav>
                                        <p:tav tm="100000">
                                          <p:val>
                                            <p:strVal val="#ppt_h"/>
                                          </p:val>
                                        </p:tav>
                                      </p:tavLst>
                                    </p:anim>
                                    <p:anim calcmode="lin" valueType="num">
                                      <p:cBhvr>
                                        <p:cTn id="39" dur="1000" fill="hold"/>
                                        <p:tgtEl>
                                          <p:spTgt spid="101379"/>
                                        </p:tgtEl>
                                        <p:attrNameLst>
                                          <p:attrName>style.rotation</p:attrName>
                                        </p:attrNameLst>
                                      </p:cBhvr>
                                      <p:tavLst>
                                        <p:tav tm="0">
                                          <p:val>
                                            <p:fltVal val="90"/>
                                          </p:val>
                                        </p:tav>
                                        <p:tav tm="100000">
                                          <p:val>
                                            <p:fltVal val="0"/>
                                          </p:val>
                                        </p:tav>
                                      </p:tavLst>
                                    </p:anim>
                                    <p:animEffect transition="in" filter="fade">
                                      <p:cBhvr>
                                        <p:cTn id="40" dur="10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382" grpId="0"/>
      <p:bldP spid="101383" grpId="0"/>
      <p:bldP spid="101384" grpId="0"/>
      <p:bldP spid="101385" grpId="0"/>
      <p:bldP spid="1013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_23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58100" y="-9524"/>
            <a:ext cx="1981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_23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90800" y="381000"/>
            <a:ext cx="1219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3962400" y="1676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vi-VN">
                <a:latin typeface="Arial" panose="020B0604020202020204" pitchFamily="34" charset="0"/>
                <a:cs typeface="Arial" panose="020B0604020202020204" pitchFamily="34" charset="0"/>
              </a:rPr>
              <a:t>HÌNH 1</a:t>
            </a:r>
          </a:p>
        </p:txBody>
      </p:sp>
      <p:sp>
        <p:nvSpPr>
          <p:cNvPr id="56325" name="Text Box 5"/>
          <p:cNvSpPr txBox="1">
            <a:spLocks noChangeArrowheads="1"/>
          </p:cNvSpPr>
          <p:nvPr/>
        </p:nvSpPr>
        <p:spPr bwMode="auto">
          <a:xfrm>
            <a:off x="9604664" y="2882603"/>
            <a:ext cx="144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vi-VN" dirty="0">
                <a:latin typeface="Arial" panose="020B0604020202020204" pitchFamily="34" charset="0"/>
                <a:cs typeface="Arial" panose="020B0604020202020204" pitchFamily="34" charset="0"/>
              </a:rPr>
              <a:t>HÌNH 2</a:t>
            </a:r>
          </a:p>
        </p:txBody>
      </p:sp>
      <p:sp>
        <p:nvSpPr>
          <p:cNvPr id="56328" name="Rectangle 8"/>
          <p:cNvSpPr>
            <a:spLocks noChangeArrowheads="1"/>
          </p:cNvSpPr>
          <p:nvPr/>
        </p:nvSpPr>
        <p:spPr bwMode="auto">
          <a:xfrm>
            <a:off x="2514601" y="3036888"/>
            <a:ext cx="4533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u="sng" dirty="0">
                <a:solidFill>
                  <a:srgbClr val="0066FF"/>
                </a:solidFill>
              </a:rPr>
              <a:t>Câu hỏi</a:t>
            </a:r>
            <a:r>
              <a:rPr lang="en-US" altLang="vi-VN" sz="2000" dirty="0">
                <a:solidFill>
                  <a:srgbClr val="0066FF"/>
                </a:solidFill>
              </a:rPr>
              <a:t>: Nhận xét gì về hình 1 và hình 2 ?</a:t>
            </a:r>
          </a:p>
        </p:txBody>
      </p:sp>
      <p:sp>
        <p:nvSpPr>
          <p:cNvPr id="56329" name="Rectangle 9"/>
          <p:cNvSpPr>
            <a:spLocks noChangeArrowheads="1"/>
          </p:cNvSpPr>
          <p:nvPr/>
        </p:nvSpPr>
        <p:spPr bwMode="auto">
          <a:xfrm>
            <a:off x="304800" y="4267201"/>
            <a:ext cx="1165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dirty="0">
                <a:solidFill>
                  <a:srgbClr val="D62900"/>
                </a:solidFill>
              </a:rPr>
              <a:t>Trả lời : </a:t>
            </a:r>
            <a:r>
              <a:rPr lang="en-US" altLang="vi-VN" sz="2000" dirty="0"/>
              <a:t>Hai hình trên có hình dạng giống nhau nhưng kích thước lại </a:t>
            </a:r>
            <a:r>
              <a:rPr lang="en-US" altLang="vi-VN" sz="2000" dirty="0" smtClean="0"/>
              <a:t>khác nhau </a:t>
            </a:r>
            <a:r>
              <a:rPr lang="en-US" altLang="vi-VN" sz="2000" dirty="0"/>
              <a:t>.Ta gọi đó là hai hình đồng dạng , trong thực tế ta cũng gặp rất nhiều </a:t>
            </a:r>
            <a:r>
              <a:rPr lang="en-US" altLang="vi-VN" sz="2000" dirty="0" smtClean="0"/>
              <a:t>hình </a:t>
            </a:r>
            <a:r>
              <a:rPr lang="en-US" altLang="vi-VN" sz="2000" dirty="0"/>
              <a:t>đồng dạng như vậy.</a:t>
            </a:r>
          </a:p>
        </p:txBody>
      </p:sp>
      <p:sp>
        <p:nvSpPr>
          <p:cNvPr id="56330" name="Rectangle 10"/>
          <p:cNvSpPr>
            <a:spLocks noChangeArrowheads="1"/>
          </p:cNvSpPr>
          <p:nvPr/>
        </p:nvSpPr>
        <p:spPr bwMode="auto">
          <a:xfrm>
            <a:off x="381000" y="5562600"/>
            <a:ext cx="1211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i="1" dirty="0">
                <a:solidFill>
                  <a:srgbClr val="0066FF"/>
                </a:solidFill>
              </a:rPr>
              <a:t>Trong chương này ta chỉ xét tam giác đồng dạng mà cơ sở của nó là </a:t>
            </a:r>
            <a:r>
              <a:rPr lang="en-US" altLang="vi-VN" sz="2000" i="1" dirty="0" smtClean="0">
                <a:solidFill>
                  <a:srgbClr val="0066FF"/>
                </a:solidFill>
              </a:rPr>
              <a:t> định </a:t>
            </a:r>
            <a:r>
              <a:rPr lang="en-US" altLang="vi-VN" sz="2000" i="1" dirty="0">
                <a:solidFill>
                  <a:srgbClr val="0066FF"/>
                </a:solidFill>
              </a:rPr>
              <a:t>lý Ta - lét</a:t>
            </a:r>
          </a:p>
        </p:txBody>
      </p:sp>
    </p:spTree>
    <p:extLst>
      <p:ext uri="{BB962C8B-B14F-4D97-AF65-F5344CB8AC3E}">
        <p14:creationId xmlns:p14="http://schemas.microsoft.com/office/powerpoint/2010/main" val="1926932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2000"/>
                                        <p:tgtEl>
                                          <p:spTgt spid="56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blinds(horizontal)">
                                      <p:cBhvr>
                                        <p:cTn id="12" dur="500"/>
                                        <p:tgtEl>
                                          <p:spTgt spid="563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 calcmode="lin" valueType="num">
                                      <p:cBhvr additive="base">
                                        <p:cTn id="17" dur="500" fill="hold"/>
                                        <p:tgtEl>
                                          <p:spTgt spid="56329"/>
                                        </p:tgtEl>
                                        <p:attrNameLst>
                                          <p:attrName>ppt_x</p:attrName>
                                        </p:attrNameLst>
                                      </p:cBhvr>
                                      <p:tavLst>
                                        <p:tav tm="0">
                                          <p:val>
                                            <p:strVal val="#ppt_x"/>
                                          </p:val>
                                        </p:tav>
                                        <p:tav tm="100000">
                                          <p:val>
                                            <p:strVal val="#ppt_x"/>
                                          </p:val>
                                        </p:tav>
                                      </p:tavLst>
                                    </p:anim>
                                    <p:anim calcmode="lin" valueType="num">
                                      <p:cBhvr additive="base">
                                        <p:cTn id="18"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6330"/>
                                        </p:tgtEl>
                                        <p:attrNameLst>
                                          <p:attrName>style.visibility</p:attrName>
                                        </p:attrNameLst>
                                      </p:cBhvr>
                                      <p:to>
                                        <p:strVal val="visible"/>
                                      </p:to>
                                    </p:set>
                                    <p:animEffect transition="in" filter="box(in)">
                                      <p:cBhvr>
                                        <p:cTn id="23"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8" grpId="0"/>
      <p:bldP spid="56329" grpId="0"/>
      <p:bldP spid="563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Hộp_Văn_Bản 4"/>
          <p:cNvSpPr txBox="1">
            <a:spLocks noChangeArrowheads="1"/>
          </p:cNvSpPr>
          <p:nvPr/>
        </p:nvSpPr>
        <p:spPr bwMode="auto">
          <a:xfrm>
            <a:off x="1989138" y="434976"/>
            <a:ext cx="84502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b="1" dirty="0">
                <a:solidFill>
                  <a:srgbClr val="EA1A04"/>
                </a:solidFill>
              </a:rPr>
              <a:t>CHƯƠNG III. TAM GIÁC ĐỒNG DẠNG</a:t>
            </a:r>
          </a:p>
        </p:txBody>
      </p:sp>
      <p:sp>
        <p:nvSpPr>
          <p:cNvPr id="6" name="Hộp_Văn_Bản 5"/>
          <p:cNvSpPr txBox="1">
            <a:spLocks noChangeArrowheads="1"/>
          </p:cNvSpPr>
          <p:nvPr/>
        </p:nvSpPr>
        <p:spPr bwMode="auto">
          <a:xfrm>
            <a:off x="4265614" y="1387476"/>
            <a:ext cx="3779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Nội dung trọng tâm</a:t>
            </a:r>
            <a:endParaRPr lang="en-US" altLang="vi-VN" sz="3600">
              <a:solidFill>
                <a:srgbClr val="EA1A04"/>
              </a:solidFill>
            </a:endParaRPr>
          </a:p>
        </p:txBody>
      </p:sp>
      <p:sp>
        <p:nvSpPr>
          <p:cNvPr id="7" name="Hộp_Văn_Bản 6"/>
          <p:cNvSpPr txBox="1">
            <a:spLocks noChangeArrowheads="1"/>
          </p:cNvSpPr>
          <p:nvPr/>
        </p:nvSpPr>
        <p:spPr bwMode="auto">
          <a:xfrm>
            <a:off x="1854200" y="2357439"/>
            <a:ext cx="3259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Định lí Ta Lét.</a:t>
            </a:r>
            <a:endParaRPr lang="en-US" altLang="vi-VN" sz="3600">
              <a:solidFill>
                <a:srgbClr val="EA1A04"/>
              </a:solidFill>
            </a:endParaRPr>
          </a:p>
        </p:txBody>
      </p:sp>
      <p:sp>
        <p:nvSpPr>
          <p:cNvPr id="8" name="Hộp_Văn_Bản 7"/>
          <p:cNvSpPr txBox="1">
            <a:spLocks noChangeArrowheads="1"/>
          </p:cNvSpPr>
          <p:nvPr/>
        </p:nvSpPr>
        <p:spPr bwMode="auto">
          <a:xfrm>
            <a:off x="1854200" y="3157539"/>
            <a:ext cx="81089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Tính chất đường phân giác của tam giác.</a:t>
            </a:r>
            <a:endParaRPr lang="en-US" altLang="vi-VN" sz="3600">
              <a:solidFill>
                <a:srgbClr val="EA1A04"/>
              </a:solidFill>
            </a:endParaRPr>
          </a:p>
        </p:txBody>
      </p:sp>
      <p:sp>
        <p:nvSpPr>
          <p:cNvPr id="9" name="Hộp_Văn_Bản 8"/>
          <p:cNvSpPr txBox="1">
            <a:spLocks noChangeArrowheads="1"/>
          </p:cNvSpPr>
          <p:nvPr/>
        </p:nvSpPr>
        <p:spPr bwMode="auto">
          <a:xfrm>
            <a:off x="1854200" y="4022726"/>
            <a:ext cx="81089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Các trường hợp đồng dạng của tam giác.</a:t>
            </a:r>
            <a:endParaRPr lang="en-US" altLang="vi-VN" sz="3600">
              <a:solidFill>
                <a:srgbClr val="EA1A04"/>
              </a:solidFill>
            </a:endParaRPr>
          </a:p>
        </p:txBody>
      </p:sp>
      <p:sp>
        <p:nvSpPr>
          <p:cNvPr id="10" name="Hộp_Văn_Bản 9"/>
          <p:cNvSpPr txBox="1">
            <a:spLocks noChangeArrowheads="1"/>
          </p:cNvSpPr>
          <p:nvPr/>
        </p:nvSpPr>
        <p:spPr bwMode="auto">
          <a:xfrm>
            <a:off x="1854201" y="5019675"/>
            <a:ext cx="74390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Ứng dụng của tam giác đồng dạng.</a:t>
            </a:r>
            <a:endParaRPr lang="en-US" altLang="vi-VN" sz="3600">
              <a:solidFill>
                <a:srgbClr val="EA1A04"/>
              </a:solidFill>
            </a:endParaRPr>
          </a:p>
        </p:txBody>
      </p:sp>
    </p:spTree>
    <p:extLst>
      <p:ext uri="{BB962C8B-B14F-4D97-AF65-F5344CB8AC3E}">
        <p14:creationId xmlns:p14="http://schemas.microsoft.com/office/powerpoint/2010/main" val="331206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95826"/>
            <a:ext cx="12081164" cy="6762173"/>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4099" name="Text Box 3"/>
          <p:cNvSpPr txBox="1">
            <a:spLocks noChangeArrowheads="1"/>
          </p:cNvSpPr>
          <p:nvPr/>
        </p:nvSpPr>
        <p:spPr bwMode="auto">
          <a:xfrm>
            <a:off x="1524000" y="1524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pPr algn="ctr" eaLnBrk="1" hangingPunct="1">
              <a:spcBef>
                <a:spcPct val="50000"/>
              </a:spcBef>
              <a:defRPr/>
            </a:pPr>
            <a:r>
              <a:rPr lang="en-US" altLang="en-US" sz="2000" b="1" dirty="0"/>
              <a:t>     </a:t>
            </a:r>
            <a:r>
              <a:rPr lang="en-US" altLang="en-US" sz="2400" b="1" dirty="0">
                <a:solidFill>
                  <a:srgbClr val="FF0000"/>
                </a:solidFill>
                <a:effectLst>
                  <a:outerShdw blurRad="38100" dist="38100" dir="2700000" algn="tl">
                    <a:srgbClr val="000000">
                      <a:alpha val="43137"/>
                    </a:srgbClr>
                  </a:outerShdw>
                </a:effectLst>
              </a:rPr>
              <a:t>TIẾT </a:t>
            </a:r>
            <a:r>
              <a:rPr lang="en-US" altLang="en-US" sz="2400" b="1" dirty="0" smtClean="0">
                <a:solidFill>
                  <a:srgbClr val="FF0000"/>
                </a:solidFill>
                <a:effectLst>
                  <a:outerShdw blurRad="38100" dist="38100" dir="2700000" algn="tl">
                    <a:srgbClr val="000000">
                      <a:alpha val="43137"/>
                    </a:srgbClr>
                  </a:outerShdw>
                </a:effectLst>
              </a:rPr>
              <a:t>37:  </a:t>
            </a:r>
            <a:r>
              <a:rPr lang="en-US" altLang="en-US" sz="2400" b="1" dirty="0">
                <a:solidFill>
                  <a:srgbClr val="FF0000"/>
                </a:solidFill>
                <a:effectLst>
                  <a:outerShdw blurRad="38100" dist="38100" dir="2700000" algn="tl">
                    <a:srgbClr val="000000">
                      <a:alpha val="43137"/>
                    </a:srgbClr>
                  </a:outerShdw>
                </a:effectLst>
              </a:rPr>
              <a:t>ĐỊNH LÝ TA LÉT TRONG TAM GIÁC</a:t>
            </a:r>
          </a:p>
        </p:txBody>
      </p:sp>
      <p:sp>
        <p:nvSpPr>
          <p:cNvPr id="5124" name="Text Box 4"/>
          <p:cNvSpPr txBox="1">
            <a:spLocks noChangeArrowheads="1"/>
          </p:cNvSpPr>
          <p:nvPr/>
        </p:nvSpPr>
        <p:spPr bwMode="auto">
          <a:xfrm>
            <a:off x="103189" y="592138"/>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6149" name="Line 48"/>
          <p:cNvSpPr>
            <a:spLocks noChangeShapeType="1"/>
          </p:cNvSpPr>
          <p:nvPr/>
        </p:nvSpPr>
        <p:spPr bwMode="auto">
          <a:xfrm>
            <a:off x="6096000" y="672123"/>
            <a:ext cx="0" cy="6172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561" name="Text Box 49"/>
          <p:cNvSpPr txBox="1">
            <a:spLocks noChangeArrowheads="1"/>
          </p:cNvSpPr>
          <p:nvPr/>
        </p:nvSpPr>
        <p:spPr bwMode="auto">
          <a:xfrm>
            <a:off x="6400800" y="685801"/>
            <a:ext cx="4343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t>Thế nào là tỉ số của hai số a và b? </a:t>
            </a:r>
          </a:p>
        </p:txBody>
      </p:sp>
      <p:pic>
        <p:nvPicPr>
          <p:cNvPr id="64562" name="Picture 50" descr="C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09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4" name="Text Box 52"/>
          <p:cNvSpPr txBox="1">
            <a:spLocks noChangeArrowheads="1"/>
          </p:cNvSpPr>
          <p:nvPr/>
        </p:nvSpPr>
        <p:spPr bwMode="auto">
          <a:xfrm>
            <a:off x="6172200" y="1225550"/>
            <a:ext cx="6019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solidFill>
                  <a:srgbClr val="0000FF"/>
                </a:solidFill>
              </a:rPr>
              <a:t>Tỉ số của hai số a và b là thương của phép chia số a cho số b (a và b </a:t>
            </a:r>
            <a:r>
              <a:rPr lang="en-US" altLang="en-US" sz="2300" dirty="0">
                <a:solidFill>
                  <a:srgbClr val="0000FF"/>
                </a:solidFill>
                <a:sym typeface="Symbol" panose="05050102010706020507" pitchFamily="18" charset="2"/>
              </a:rPr>
              <a:t></a:t>
            </a:r>
            <a:r>
              <a:rPr lang="en-US" altLang="en-US" sz="2300" dirty="0">
                <a:solidFill>
                  <a:srgbClr val="0000FF"/>
                </a:solidFill>
              </a:rPr>
              <a:t> 0).</a:t>
            </a:r>
          </a:p>
        </p:txBody>
      </p:sp>
      <p:sp>
        <p:nvSpPr>
          <p:cNvPr id="64565" name="Text Box 53"/>
          <p:cNvSpPr txBox="1">
            <a:spLocks noChangeArrowheads="1"/>
          </p:cNvSpPr>
          <p:nvPr/>
        </p:nvSpPr>
        <p:spPr bwMode="auto">
          <a:xfrm>
            <a:off x="6477000" y="2368551"/>
            <a:ext cx="3124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Tìm tỉ số của 18 và 54 ? </a:t>
            </a:r>
          </a:p>
        </p:txBody>
      </p:sp>
      <p:sp>
        <p:nvSpPr>
          <p:cNvPr id="64566" name="Text Box 54"/>
          <p:cNvSpPr txBox="1">
            <a:spLocks noChangeArrowheads="1"/>
          </p:cNvSpPr>
          <p:nvPr/>
        </p:nvSpPr>
        <p:spPr bwMode="auto">
          <a:xfrm>
            <a:off x="6248400" y="2741613"/>
            <a:ext cx="2971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solidFill>
                  <a:srgbClr val="0000FF"/>
                </a:solidFill>
              </a:rPr>
              <a:t>Tỉ số của 18 và 54 là:</a:t>
            </a:r>
          </a:p>
        </p:txBody>
      </p:sp>
      <p:pic>
        <p:nvPicPr>
          <p:cNvPr id="64568" name="Picture 56" descr="C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1" name="Text Box 59"/>
          <p:cNvSpPr txBox="1">
            <a:spLocks noChangeArrowheads="1"/>
          </p:cNvSpPr>
          <p:nvPr/>
        </p:nvSpPr>
        <p:spPr bwMode="auto">
          <a:xfrm>
            <a:off x="6267938" y="460350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t>Tương tự, ta có khái niệm tỉ số của hai đoạn thẳng </a:t>
            </a:r>
          </a:p>
        </p:txBody>
      </p:sp>
      <p:sp>
        <p:nvSpPr>
          <p:cNvPr id="4101" name="Rectangle 15"/>
          <p:cNvSpPr>
            <a:spLocks noChangeArrowheads="1"/>
          </p:cNvSpPr>
          <p:nvPr/>
        </p:nvSpPr>
        <p:spPr bwMode="auto">
          <a:xfrm>
            <a:off x="277811" y="1074883"/>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dirty="0">
                <a:solidFill>
                  <a:schemeClr val="bg1"/>
                </a:solidFill>
              </a:rPr>
              <a:t>?1</a:t>
            </a:r>
          </a:p>
        </p:txBody>
      </p:sp>
      <p:sp>
        <p:nvSpPr>
          <p:cNvPr id="5136" name="Text Box 16"/>
          <p:cNvSpPr txBox="1">
            <a:spLocks noChangeArrowheads="1"/>
          </p:cNvSpPr>
          <p:nvPr/>
        </p:nvSpPr>
        <p:spPr bwMode="auto">
          <a:xfrm>
            <a:off x="632043" y="1045369"/>
            <a:ext cx="348275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Cho AB = 3cm; CD = 5cm; </a:t>
            </a:r>
          </a:p>
        </p:txBody>
      </p:sp>
      <p:graphicFrame>
        <p:nvGraphicFramePr>
          <p:cNvPr id="4104" name="Object 18"/>
          <p:cNvGraphicFramePr>
            <a:graphicFrameLocks noChangeAspect="1"/>
          </p:cNvGraphicFramePr>
          <p:nvPr>
            <p:extLst>
              <p:ext uri="{D42A27DB-BD31-4B8C-83A1-F6EECF244321}">
                <p14:modId xmlns:p14="http://schemas.microsoft.com/office/powerpoint/2010/main" val="1121931373"/>
              </p:ext>
            </p:extLst>
          </p:nvPr>
        </p:nvGraphicFramePr>
        <p:xfrm>
          <a:off x="4732591" y="1603232"/>
          <a:ext cx="914400" cy="674687"/>
        </p:xfrm>
        <a:graphic>
          <a:graphicData uri="http://schemas.openxmlformats.org/presentationml/2006/ole">
            <mc:AlternateContent xmlns:mc="http://schemas.openxmlformats.org/markup-compatibility/2006">
              <mc:Choice xmlns:v="urn:schemas-microsoft-com:vml" Requires="v">
                <p:oleObj spid="_x0000_s2098" name="Equation" r:id="rId4" imgW="533169" imgH="393529" progId="Equation.DSMT4">
                  <p:embed/>
                </p:oleObj>
              </mc:Choice>
              <mc:Fallback>
                <p:oleObj name="Equation" r:id="rId4" imgW="533169" imgH="393529" progId="Equation.DSMT4">
                  <p:embed/>
                  <p:pic>
                    <p:nvPicPr>
                      <p:cNvPr id="4104"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591" y="1603232"/>
                        <a:ext cx="91440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00"/>
          <p:cNvGrpSpPr>
            <a:grpSpLocks/>
          </p:cNvGrpSpPr>
          <p:nvPr/>
        </p:nvGrpSpPr>
        <p:grpSpPr bwMode="auto">
          <a:xfrm>
            <a:off x="1095374" y="1359838"/>
            <a:ext cx="3400425" cy="1049338"/>
            <a:chOff x="3258" y="1245"/>
            <a:chExt cx="2142" cy="661"/>
          </a:xfrm>
        </p:grpSpPr>
        <p:sp>
          <p:nvSpPr>
            <p:cNvPr id="6179" name="Line 74"/>
            <p:cNvSpPr>
              <a:spLocks noChangeShapeType="1"/>
            </p:cNvSpPr>
            <p:nvPr/>
          </p:nvSpPr>
          <p:spPr bwMode="auto">
            <a:xfrm>
              <a:off x="3371" y="1536"/>
              <a:ext cx="109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0" name="Line 75"/>
            <p:cNvSpPr>
              <a:spLocks noChangeShapeType="1"/>
            </p:cNvSpPr>
            <p:nvPr/>
          </p:nvSpPr>
          <p:spPr bwMode="auto">
            <a:xfrm>
              <a:off x="3371"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1" name="Line 76"/>
            <p:cNvSpPr>
              <a:spLocks noChangeShapeType="1"/>
            </p:cNvSpPr>
            <p:nvPr/>
          </p:nvSpPr>
          <p:spPr bwMode="auto">
            <a:xfrm>
              <a:off x="3727"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2" name="Line 78"/>
            <p:cNvSpPr>
              <a:spLocks noChangeShapeType="1"/>
            </p:cNvSpPr>
            <p:nvPr/>
          </p:nvSpPr>
          <p:spPr bwMode="auto">
            <a:xfrm>
              <a:off x="4468"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3" name="Line 79"/>
            <p:cNvSpPr>
              <a:spLocks noChangeShapeType="1"/>
            </p:cNvSpPr>
            <p:nvPr/>
          </p:nvSpPr>
          <p:spPr bwMode="auto">
            <a:xfrm>
              <a:off x="3371"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4" name="Line 80"/>
            <p:cNvSpPr>
              <a:spLocks noChangeShapeType="1"/>
            </p:cNvSpPr>
            <p:nvPr/>
          </p:nvSpPr>
          <p:spPr bwMode="auto">
            <a:xfrm>
              <a:off x="3727"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5" name="Line 81"/>
            <p:cNvSpPr>
              <a:spLocks noChangeShapeType="1"/>
            </p:cNvSpPr>
            <p:nvPr/>
          </p:nvSpPr>
          <p:spPr bwMode="auto">
            <a:xfrm>
              <a:off x="40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6" name="Line 82"/>
            <p:cNvSpPr>
              <a:spLocks noChangeShapeType="1"/>
            </p:cNvSpPr>
            <p:nvPr/>
          </p:nvSpPr>
          <p:spPr bwMode="auto">
            <a:xfrm>
              <a:off x="3371" y="1858"/>
              <a:ext cx="18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7" name="Line 83"/>
            <p:cNvSpPr>
              <a:spLocks noChangeShapeType="1"/>
            </p:cNvSpPr>
            <p:nvPr/>
          </p:nvSpPr>
          <p:spPr bwMode="auto">
            <a:xfrm>
              <a:off x="4468"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8" name="Line 84"/>
            <p:cNvSpPr>
              <a:spLocks noChangeShapeType="1"/>
            </p:cNvSpPr>
            <p:nvPr/>
          </p:nvSpPr>
          <p:spPr bwMode="auto">
            <a:xfrm>
              <a:off x="4083"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9" name="Line 85"/>
            <p:cNvSpPr>
              <a:spLocks noChangeShapeType="1"/>
            </p:cNvSpPr>
            <p:nvPr/>
          </p:nvSpPr>
          <p:spPr bwMode="auto">
            <a:xfrm>
              <a:off x="48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90" name="Text Box 86"/>
            <p:cNvSpPr txBox="1">
              <a:spLocks noChangeArrowheads="1"/>
            </p:cNvSpPr>
            <p:nvPr/>
          </p:nvSpPr>
          <p:spPr bwMode="auto">
            <a:xfrm>
              <a:off x="3258" y="1245"/>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A</a:t>
              </a:r>
            </a:p>
          </p:txBody>
        </p:sp>
        <p:sp>
          <p:nvSpPr>
            <p:cNvPr id="6191" name="Text Box 87"/>
            <p:cNvSpPr txBox="1">
              <a:spLocks noChangeArrowheads="1"/>
            </p:cNvSpPr>
            <p:nvPr/>
          </p:nvSpPr>
          <p:spPr bwMode="auto">
            <a:xfrm>
              <a:off x="4386" y="1253"/>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B</a:t>
              </a:r>
            </a:p>
          </p:txBody>
        </p:sp>
        <p:sp>
          <p:nvSpPr>
            <p:cNvPr id="6192" name="Text Box 88"/>
            <p:cNvSpPr txBox="1">
              <a:spLocks noChangeArrowheads="1"/>
            </p:cNvSpPr>
            <p:nvPr/>
          </p:nvSpPr>
          <p:spPr bwMode="auto">
            <a:xfrm>
              <a:off x="3264" y="159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C</a:t>
              </a:r>
            </a:p>
          </p:txBody>
        </p:sp>
        <p:sp>
          <p:nvSpPr>
            <p:cNvPr id="6193" name="Text Box 89"/>
            <p:cNvSpPr txBox="1">
              <a:spLocks noChangeArrowheads="1"/>
            </p:cNvSpPr>
            <p:nvPr/>
          </p:nvSpPr>
          <p:spPr bwMode="auto">
            <a:xfrm>
              <a:off x="5137" y="1618"/>
              <a:ext cx="2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D</a:t>
              </a:r>
            </a:p>
          </p:txBody>
        </p:sp>
      </p:grpSp>
      <p:sp>
        <p:nvSpPr>
          <p:cNvPr id="4118" name="Line 76"/>
          <p:cNvSpPr>
            <a:spLocks noChangeShapeType="1"/>
          </p:cNvSpPr>
          <p:nvPr/>
        </p:nvSpPr>
        <p:spPr bwMode="auto">
          <a:xfrm>
            <a:off x="1268557" y="2242056"/>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4122" name="Line 76"/>
          <p:cNvSpPr>
            <a:spLocks noChangeShapeType="1"/>
          </p:cNvSpPr>
          <p:nvPr/>
        </p:nvSpPr>
        <p:spPr bwMode="auto">
          <a:xfrm>
            <a:off x="4287043" y="227193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4123" name="Rectangle 69"/>
          <p:cNvSpPr>
            <a:spLocks noChangeArrowheads="1"/>
          </p:cNvSpPr>
          <p:nvPr/>
        </p:nvSpPr>
        <p:spPr bwMode="auto">
          <a:xfrm>
            <a:off x="1948260" y="2611187"/>
            <a:ext cx="952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dirty="0"/>
              <a:t>Hình 1</a:t>
            </a:r>
          </a:p>
        </p:txBody>
      </p:sp>
      <p:sp>
        <p:nvSpPr>
          <p:cNvPr id="5137" name="Text Box 17"/>
          <p:cNvSpPr txBox="1">
            <a:spLocks noChangeArrowheads="1"/>
          </p:cNvSpPr>
          <p:nvPr/>
        </p:nvSpPr>
        <p:spPr bwMode="auto">
          <a:xfrm>
            <a:off x="-209929" y="3189071"/>
            <a:ext cx="3544056"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       EF = 4dm; MN = 7dm; </a:t>
            </a:r>
          </a:p>
        </p:txBody>
      </p:sp>
      <p:graphicFrame>
        <p:nvGraphicFramePr>
          <p:cNvPr id="4105" name="Object 19"/>
          <p:cNvGraphicFramePr>
            <a:graphicFrameLocks noChangeAspect="1"/>
          </p:cNvGraphicFramePr>
          <p:nvPr>
            <p:extLst>
              <p:ext uri="{D42A27DB-BD31-4B8C-83A1-F6EECF244321}">
                <p14:modId xmlns:p14="http://schemas.microsoft.com/office/powerpoint/2010/main" val="2780927861"/>
              </p:ext>
            </p:extLst>
          </p:nvPr>
        </p:nvGraphicFramePr>
        <p:xfrm>
          <a:off x="3180556" y="3073400"/>
          <a:ext cx="979488" cy="674687"/>
        </p:xfrm>
        <a:graphic>
          <a:graphicData uri="http://schemas.openxmlformats.org/presentationml/2006/ole">
            <mc:AlternateContent xmlns:mc="http://schemas.openxmlformats.org/markup-compatibility/2006">
              <mc:Choice xmlns:v="urn:schemas-microsoft-com:vml" Requires="v">
                <p:oleObj spid="_x0000_s2099" name="Equation" r:id="rId6" imgW="571252" imgH="393529" progId="Equation.DSMT4">
                  <p:embed/>
                </p:oleObj>
              </mc:Choice>
              <mc:Fallback>
                <p:oleObj name="Equation" r:id="rId6" imgW="571252" imgH="393529" progId="Equation.DSMT4">
                  <p:embed/>
                  <p:pic>
                    <p:nvPicPr>
                      <p:cNvPr id="4105"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0556" y="3073400"/>
                        <a:ext cx="979488"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605" name="Text Box 93"/>
          <p:cNvSpPr txBox="1">
            <a:spLocks noChangeArrowheads="1"/>
          </p:cNvSpPr>
          <p:nvPr/>
        </p:nvSpPr>
        <p:spPr bwMode="auto">
          <a:xfrm>
            <a:off x="6305930" y="4207502"/>
            <a:ext cx="556259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Thế nào là tỉ số của hai đoạn thẳng? </a:t>
            </a:r>
          </a:p>
        </p:txBody>
      </p:sp>
      <p:pic>
        <p:nvPicPr>
          <p:cNvPr id="64606" name="Picture 94" descr="C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138" y="441368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20"/>
          <p:cNvSpPr txBox="1">
            <a:spLocks noChangeArrowheads="1"/>
          </p:cNvSpPr>
          <p:nvPr/>
        </p:nvSpPr>
        <p:spPr bwMode="auto">
          <a:xfrm>
            <a:off x="405715" y="3760500"/>
            <a:ext cx="1752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u="sng" dirty="0">
                <a:solidFill>
                  <a:srgbClr val="0000FF"/>
                </a:solidFill>
              </a:rPr>
              <a:t>Định nghĩa:</a:t>
            </a:r>
          </a:p>
        </p:txBody>
      </p:sp>
      <p:sp>
        <p:nvSpPr>
          <p:cNvPr id="5141" name="Text Box 21"/>
          <p:cNvSpPr txBox="1">
            <a:spLocks noChangeArrowheads="1"/>
          </p:cNvSpPr>
          <p:nvPr/>
        </p:nvSpPr>
        <p:spPr bwMode="auto">
          <a:xfrm>
            <a:off x="277810" y="4302848"/>
            <a:ext cx="566578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là tỉ số độ dài của chúng theo cùng một đơn vị đo.</a:t>
            </a:r>
          </a:p>
        </p:txBody>
      </p:sp>
      <p:sp>
        <p:nvSpPr>
          <p:cNvPr id="5142" name="Text Box 22"/>
          <p:cNvSpPr txBox="1">
            <a:spLocks noChangeArrowheads="1"/>
          </p:cNvSpPr>
          <p:nvPr/>
        </p:nvSpPr>
        <p:spPr bwMode="auto">
          <a:xfrm>
            <a:off x="307380" y="5232473"/>
            <a:ext cx="571242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AB </a:t>
            </a:r>
            <a:r>
              <a:rPr lang="en-US" altLang="en-US" sz="2300" dirty="0" smtClean="0"/>
              <a:t>và  CD </a:t>
            </a:r>
            <a:r>
              <a:rPr lang="en-US" altLang="en-US" sz="2300" dirty="0">
                <a:solidFill>
                  <a:srgbClr val="0000FF"/>
                </a:solidFill>
              </a:rPr>
              <a:t>được kí hiệu là </a:t>
            </a:r>
          </a:p>
        </p:txBody>
      </p:sp>
      <p:graphicFrame>
        <p:nvGraphicFramePr>
          <p:cNvPr id="4109" name="Object 23"/>
          <p:cNvGraphicFramePr>
            <a:graphicFrameLocks noChangeAspect="1"/>
          </p:cNvGraphicFramePr>
          <p:nvPr>
            <p:extLst>
              <p:ext uri="{D42A27DB-BD31-4B8C-83A1-F6EECF244321}">
                <p14:modId xmlns:p14="http://schemas.microsoft.com/office/powerpoint/2010/main" val="3038340419"/>
              </p:ext>
            </p:extLst>
          </p:nvPr>
        </p:nvGraphicFramePr>
        <p:xfrm>
          <a:off x="1251743" y="5519521"/>
          <a:ext cx="544513" cy="674688"/>
        </p:xfrm>
        <a:graphic>
          <a:graphicData uri="http://schemas.openxmlformats.org/presentationml/2006/ole">
            <mc:AlternateContent xmlns:mc="http://schemas.openxmlformats.org/markup-compatibility/2006">
              <mc:Choice xmlns:v="urn:schemas-microsoft-com:vml" Requires="v">
                <p:oleObj spid="_x0000_s2100" name="Equation" r:id="rId8" imgW="317225" imgH="393359" progId="Equation.DSMT4">
                  <p:embed/>
                </p:oleObj>
              </mc:Choice>
              <mc:Fallback>
                <p:oleObj name="Equation" r:id="rId8" imgW="317225" imgH="393359" progId="Equation.DSMT4">
                  <p:embed/>
                  <p:pic>
                    <p:nvPicPr>
                      <p:cNvPr id="4109"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1743" y="5519521"/>
                        <a:ext cx="544513"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3"/>
          <p:cNvGraphicFramePr>
            <a:graphicFrameLocks noChangeAspect="1"/>
          </p:cNvGraphicFramePr>
          <p:nvPr/>
        </p:nvGraphicFramePr>
        <p:xfrm>
          <a:off x="6629400" y="3200400"/>
          <a:ext cx="2133600" cy="750888"/>
        </p:xfrm>
        <a:graphic>
          <a:graphicData uri="http://schemas.openxmlformats.org/presentationml/2006/ole">
            <mc:AlternateContent xmlns:mc="http://schemas.openxmlformats.org/markup-compatibility/2006">
              <mc:Choice xmlns:v="urn:schemas-microsoft-com:vml" Requires="v">
                <p:oleObj spid="_x0000_s2101" name="Equation" r:id="rId10" imgW="977476" imgH="393529" progId="Equation.DSMT4">
                  <p:embed/>
                </p:oleObj>
              </mc:Choice>
              <mc:Fallback>
                <p:oleObj name="Equation" r:id="rId10" imgW="977476" imgH="393529" progId="Equation.DSMT4">
                  <p:embed/>
                  <p:pic>
                    <p:nvPicPr>
                      <p:cNvPr id="2"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3200400"/>
                        <a:ext cx="213360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237657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099"/>
                                        </p:tgtEl>
                                        <p:attrNameLst>
                                          <p:attrName>style.visibility</p:attrName>
                                        </p:attrNameLst>
                                      </p:cBhvr>
                                      <p:to>
                                        <p:strVal val="visible"/>
                                      </p:to>
                                    </p:set>
                                    <p:anim calcmode="discrete" valueType="clr">
                                      <p:cBhvr override="childStyle">
                                        <p:cTn id="7"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gtEl>
                                        <p:attrNameLst>
                                          <p:attrName>fillcolor</p:attrName>
                                        </p:attrNameLst>
                                      </p:cBhvr>
                                      <p:tavLst>
                                        <p:tav tm="0">
                                          <p:val>
                                            <p:clrVal>
                                              <a:schemeClr val="accent2"/>
                                            </p:clrVal>
                                          </p:val>
                                        </p:tav>
                                        <p:tav tm="50000">
                                          <p:val>
                                            <p:clrVal>
                                              <a:schemeClr val="hlink"/>
                                            </p:clrVal>
                                          </p:val>
                                        </p:tav>
                                      </p:tavLst>
                                    </p:anim>
                                    <p:set>
                                      <p:cBhvr>
                                        <p:cTn id="9" dur="80"/>
                                        <p:tgtEl>
                                          <p:spTgt spid="409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64562"/>
                                        </p:tgtEl>
                                        <p:attrNameLst>
                                          <p:attrName>style.visibility</p:attrName>
                                        </p:attrNameLst>
                                      </p:cBhvr>
                                      <p:to>
                                        <p:strVal val="visible"/>
                                      </p:to>
                                    </p:set>
                                    <p:animEffect transition="in" filter="blinds(horizontal)">
                                      <p:cBhvr>
                                        <p:cTn id="14" dur="500"/>
                                        <p:tgtEl>
                                          <p:spTgt spid="645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4561"/>
                                        </p:tgtEl>
                                        <p:attrNameLst>
                                          <p:attrName>style.visibility</p:attrName>
                                        </p:attrNameLst>
                                      </p:cBhvr>
                                      <p:to>
                                        <p:strVal val="visible"/>
                                      </p:to>
                                    </p:set>
                                    <p:animEffect transition="in" filter="blinds(horizontal)">
                                      <p:cBhvr>
                                        <p:cTn id="19" dur="500"/>
                                        <p:tgtEl>
                                          <p:spTgt spid="645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4564"/>
                                        </p:tgtEl>
                                        <p:attrNameLst>
                                          <p:attrName>style.visibility</p:attrName>
                                        </p:attrNameLst>
                                      </p:cBhvr>
                                      <p:to>
                                        <p:strVal val="visible"/>
                                      </p:to>
                                    </p:set>
                                    <p:animEffect transition="in" filter="blinds(horizontal)">
                                      <p:cBhvr>
                                        <p:cTn id="24" dur="500"/>
                                        <p:tgtEl>
                                          <p:spTgt spid="645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64568"/>
                                        </p:tgtEl>
                                        <p:attrNameLst>
                                          <p:attrName>style.visibility</p:attrName>
                                        </p:attrNameLst>
                                      </p:cBhvr>
                                      <p:to>
                                        <p:strVal val="visible"/>
                                      </p:to>
                                    </p:set>
                                    <p:animEffect transition="in" filter="blinds(horizontal)">
                                      <p:cBhvr>
                                        <p:cTn id="29" dur="500"/>
                                        <p:tgtEl>
                                          <p:spTgt spid="645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4565"/>
                                        </p:tgtEl>
                                        <p:attrNameLst>
                                          <p:attrName>style.visibility</p:attrName>
                                        </p:attrNameLst>
                                      </p:cBhvr>
                                      <p:to>
                                        <p:strVal val="visible"/>
                                      </p:to>
                                    </p:set>
                                    <p:animEffect transition="in" filter="blinds(horizontal)">
                                      <p:cBhvr>
                                        <p:cTn id="34" dur="500"/>
                                        <p:tgtEl>
                                          <p:spTgt spid="6456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4566"/>
                                        </p:tgtEl>
                                        <p:attrNameLst>
                                          <p:attrName>style.visibility</p:attrName>
                                        </p:attrNameLst>
                                      </p:cBhvr>
                                      <p:to>
                                        <p:strVal val="visible"/>
                                      </p:to>
                                    </p:set>
                                    <p:animEffect transition="in" filter="blinds(horizontal)">
                                      <p:cBhvr>
                                        <p:cTn id="39" dur="500"/>
                                        <p:tgtEl>
                                          <p:spTgt spid="6456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ox(in)">
                                      <p:cBhvr>
                                        <p:cTn id="44" dur="500"/>
                                        <p:tgtEl>
                                          <p:spTgt spid="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4571"/>
                                        </p:tgtEl>
                                        <p:attrNameLst>
                                          <p:attrName>style.visibility</p:attrName>
                                        </p:attrNameLst>
                                      </p:cBhvr>
                                      <p:to>
                                        <p:strVal val="visible"/>
                                      </p:to>
                                    </p:set>
                                    <p:animEffect transition="in" filter="blinds(horizontal)">
                                      <p:cBhvr>
                                        <p:cTn id="49" dur="500"/>
                                        <p:tgtEl>
                                          <p:spTgt spid="6457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5124"/>
                                        </p:tgtEl>
                                        <p:attrNameLst>
                                          <p:attrName>style.visibility</p:attrName>
                                        </p:attrNameLst>
                                      </p:cBhvr>
                                      <p:to>
                                        <p:strVal val="visible"/>
                                      </p:to>
                                    </p:set>
                                    <p:animEffect transition="in" filter="blinds(horizontal)">
                                      <p:cBhvr>
                                        <p:cTn id="54" dur="500"/>
                                        <p:tgtEl>
                                          <p:spTgt spid="51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101"/>
                                        </p:tgtEl>
                                        <p:attrNameLst>
                                          <p:attrName>style.visibility</p:attrName>
                                        </p:attrNameLst>
                                      </p:cBhvr>
                                      <p:to>
                                        <p:strVal val="visible"/>
                                      </p:to>
                                    </p:set>
                                    <p:animEffect transition="in" filter="box(in)">
                                      <p:cBhvr>
                                        <p:cTn id="59" dur="500"/>
                                        <p:tgtEl>
                                          <p:spTgt spid="4101"/>
                                        </p:tgtEl>
                                      </p:cBhvr>
                                    </p:animEffect>
                                  </p:childTnLst>
                                </p:cTn>
                              </p:par>
                            </p:childTnLst>
                          </p:cTn>
                        </p:par>
                        <p:par>
                          <p:cTn id="60" fill="hold" nodeType="afterGroup">
                            <p:stCondLst>
                              <p:cond delay="50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5136"/>
                                        </p:tgtEl>
                                        <p:attrNameLst>
                                          <p:attrName>style.visibility</p:attrName>
                                        </p:attrNameLst>
                                      </p:cBhvr>
                                      <p:to>
                                        <p:strVal val="visible"/>
                                      </p:to>
                                    </p:set>
                                    <p:anim calcmode="discrete" valueType="clr">
                                      <p:cBhvr override="childStyle">
                                        <p:cTn id="63"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5136"/>
                                        </p:tgtEl>
                                        <p:attrNameLst>
                                          <p:attrName>fillcolor</p:attrName>
                                        </p:attrNameLst>
                                      </p:cBhvr>
                                      <p:tavLst>
                                        <p:tav tm="0">
                                          <p:val>
                                            <p:clrVal>
                                              <a:schemeClr val="accent2"/>
                                            </p:clrVal>
                                          </p:val>
                                        </p:tav>
                                        <p:tav tm="50000">
                                          <p:val>
                                            <p:clrVal>
                                              <a:schemeClr val="hlink"/>
                                            </p:clrVal>
                                          </p:val>
                                        </p:tav>
                                      </p:tavLst>
                                    </p:anim>
                                    <p:set>
                                      <p:cBhvr>
                                        <p:cTn id="65" dur="80"/>
                                        <p:tgtEl>
                                          <p:spTgt spid="5136"/>
                                        </p:tgtEl>
                                        <p:attrNameLst>
                                          <p:attrName>fill.type</p:attrName>
                                        </p:attrNameLst>
                                      </p:cBhvr>
                                      <p:to>
                                        <p:strVal val="solid"/>
                                      </p:to>
                                    </p:set>
                                  </p:childTnLst>
                                </p:cTn>
                              </p:par>
                              <p:par>
                                <p:cTn id="66" presetID="4" presetClass="entr" presetSubtype="16" fill="hold" nodeType="withEffect">
                                  <p:stCondLst>
                                    <p:cond delay="0"/>
                                  </p:stCondLst>
                                  <p:childTnLst>
                                    <p:set>
                                      <p:cBhvr>
                                        <p:cTn id="67" dur="1" fill="hold">
                                          <p:stCondLst>
                                            <p:cond delay="0"/>
                                          </p:stCondLst>
                                        </p:cTn>
                                        <p:tgtEl>
                                          <p:spTgt spid="4104"/>
                                        </p:tgtEl>
                                        <p:attrNameLst>
                                          <p:attrName>style.visibility</p:attrName>
                                        </p:attrNameLst>
                                      </p:cBhvr>
                                      <p:to>
                                        <p:strVal val="visible"/>
                                      </p:to>
                                    </p:set>
                                    <p:animEffect transition="in" filter="box(in)">
                                      <p:cBhvr>
                                        <p:cTn id="68" dur="500"/>
                                        <p:tgtEl>
                                          <p:spTgt spid="4104"/>
                                        </p:tgtEl>
                                      </p:cBhvr>
                                    </p:animEffect>
                                  </p:childTnLst>
                                </p:cTn>
                              </p:par>
                              <p:par>
                                <p:cTn id="69" presetID="4" presetClass="entr" presetSubtype="16"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ox(in)">
                                      <p:cBhvr>
                                        <p:cTn id="71" dur="500"/>
                                        <p:tgtEl>
                                          <p:spTgt spid="3"/>
                                        </p:tgtEl>
                                      </p:cBhvr>
                                    </p:animEffect>
                                  </p:childTnLst>
                                </p:cTn>
                              </p:par>
                              <p:par>
                                <p:cTn id="72" presetID="4" presetClass="entr" presetSubtype="16" fill="hold" nodeType="withEffect">
                                  <p:stCondLst>
                                    <p:cond delay="0"/>
                                  </p:stCondLst>
                                  <p:childTnLst>
                                    <p:set>
                                      <p:cBhvr>
                                        <p:cTn id="73" dur="1" fill="hold">
                                          <p:stCondLst>
                                            <p:cond delay="0"/>
                                          </p:stCondLst>
                                        </p:cTn>
                                        <p:tgtEl>
                                          <p:spTgt spid="4118"/>
                                        </p:tgtEl>
                                        <p:attrNameLst>
                                          <p:attrName>style.visibility</p:attrName>
                                        </p:attrNameLst>
                                      </p:cBhvr>
                                      <p:to>
                                        <p:strVal val="visible"/>
                                      </p:to>
                                    </p:set>
                                    <p:animEffect transition="in" filter="box(in)">
                                      <p:cBhvr>
                                        <p:cTn id="74" dur="500"/>
                                        <p:tgtEl>
                                          <p:spTgt spid="4118"/>
                                        </p:tgtEl>
                                      </p:cBhvr>
                                    </p:animEffect>
                                  </p:childTnLst>
                                </p:cTn>
                              </p:par>
                              <p:par>
                                <p:cTn id="75" presetID="4" presetClass="entr" presetSubtype="16" fill="hold" nodeType="withEffect">
                                  <p:stCondLst>
                                    <p:cond delay="0"/>
                                  </p:stCondLst>
                                  <p:childTnLst>
                                    <p:set>
                                      <p:cBhvr>
                                        <p:cTn id="76" dur="1" fill="hold">
                                          <p:stCondLst>
                                            <p:cond delay="0"/>
                                          </p:stCondLst>
                                        </p:cTn>
                                        <p:tgtEl>
                                          <p:spTgt spid="4122"/>
                                        </p:tgtEl>
                                        <p:attrNameLst>
                                          <p:attrName>style.visibility</p:attrName>
                                        </p:attrNameLst>
                                      </p:cBhvr>
                                      <p:to>
                                        <p:strVal val="visible"/>
                                      </p:to>
                                    </p:set>
                                    <p:animEffect transition="in" filter="box(in)">
                                      <p:cBhvr>
                                        <p:cTn id="77" dur="500"/>
                                        <p:tgtEl>
                                          <p:spTgt spid="4122"/>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4123"/>
                                        </p:tgtEl>
                                        <p:attrNameLst>
                                          <p:attrName>style.visibility</p:attrName>
                                        </p:attrNameLst>
                                      </p:cBhvr>
                                      <p:to>
                                        <p:strVal val="visible"/>
                                      </p:to>
                                    </p:set>
                                    <p:animEffect transition="in" filter="box(in)">
                                      <p:cBhvr>
                                        <p:cTn id="80" dur="500"/>
                                        <p:tgtEl>
                                          <p:spTgt spid="412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7" presetClass="entr" presetSubtype="0" fill="hold" nodeType="clickEffect">
                                  <p:stCondLst>
                                    <p:cond delay="0"/>
                                  </p:stCondLst>
                                  <p:iterate type="lt">
                                    <p:tmPct val="50000"/>
                                  </p:iterate>
                                  <p:childTnLst>
                                    <p:set>
                                      <p:cBhvr>
                                        <p:cTn id="84" dur="1" fill="hold">
                                          <p:stCondLst>
                                            <p:cond delay="0"/>
                                          </p:stCondLst>
                                        </p:cTn>
                                        <p:tgtEl>
                                          <p:spTgt spid="5137"/>
                                        </p:tgtEl>
                                        <p:attrNameLst>
                                          <p:attrName>style.visibility</p:attrName>
                                        </p:attrNameLst>
                                      </p:cBhvr>
                                      <p:to>
                                        <p:strVal val="visible"/>
                                      </p:to>
                                    </p:set>
                                    <p:anim calcmode="discrete" valueType="clr">
                                      <p:cBhvr override="childStyle">
                                        <p:cTn id="85" dur="80"/>
                                        <p:tgtEl>
                                          <p:spTgt spid="5137"/>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5137"/>
                                        </p:tgtEl>
                                        <p:attrNameLst>
                                          <p:attrName>fillcolor</p:attrName>
                                        </p:attrNameLst>
                                      </p:cBhvr>
                                      <p:tavLst>
                                        <p:tav tm="0">
                                          <p:val>
                                            <p:clrVal>
                                              <a:schemeClr val="accent2"/>
                                            </p:clrVal>
                                          </p:val>
                                        </p:tav>
                                        <p:tav tm="50000">
                                          <p:val>
                                            <p:clrVal>
                                              <a:schemeClr val="hlink"/>
                                            </p:clrVal>
                                          </p:val>
                                        </p:tav>
                                      </p:tavLst>
                                    </p:anim>
                                    <p:set>
                                      <p:cBhvr>
                                        <p:cTn id="87" dur="80"/>
                                        <p:tgtEl>
                                          <p:spTgt spid="5137"/>
                                        </p:tgtEl>
                                        <p:attrNameLst>
                                          <p:attrName>fill.type</p:attrName>
                                        </p:attrNameLst>
                                      </p:cBhvr>
                                      <p:to>
                                        <p:strVal val="solid"/>
                                      </p:to>
                                    </p:set>
                                  </p:childTnLst>
                                </p:cTn>
                              </p:par>
                            </p:childTnLst>
                          </p:cTn>
                        </p:par>
                        <p:par>
                          <p:cTn id="88" fill="hold" nodeType="afterGroup">
                            <p:stCondLst>
                              <p:cond delay="600"/>
                            </p:stCondLst>
                            <p:childTnLst>
                              <p:par>
                                <p:cTn id="89" presetID="4" presetClass="entr" presetSubtype="16" fill="hold" nodeType="afterEffect">
                                  <p:stCondLst>
                                    <p:cond delay="0"/>
                                  </p:stCondLst>
                                  <p:childTnLst>
                                    <p:set>
                                      <p:cBhvr>
                                        <p:cTn id="90" dur="1" fill="hold">
                                          <p:stCondLst>
                                            <p:cond delay="0"/>
                                          </p:stCondLst>
                                        </p:cTn>
                                        <p:tgtEl>
                                          <p:spTgt spid="4105"/>
                                        </p:tgtEl>
                                        <p:attrNameLst>
                                          <p:attrName>style.visibility</p:attrName>
                                        </p:attrNameLst>
                                      </p:cBhvr>
                                      <p:to>
                                        <p:strVal val="visible"/>
                                      </p:to>
                                    </p:set>
                                    <p:animEffect transition="in" filter="box(in)">
                                      <p:cBhvr>
                                        <p:cTn id="91" dur="500"/>
                                        <p:tgtEl>
                                          <p:spTgt spid="410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xit" presetSubtype="10" fill="hold" grpId="1" nodeType="clickEffect">
                                  <p:stCondLst>
                                    <p:cond delay="0"/>
                                  </p:stCondLst>
                                  <p:childTnLst>
                                    <p:animEffect transition="out" filter="blinds(horizontal)">
                                      <p:cBhvr>
                                        <p:cTn id="95" dur="500"/>
                                        <p:tgtEl>
                                          <p:spTgt spid="64571"/>
                                        </p:tgtEl>
                                      </p:cBhvr>
                                    </p:animEffect>
                                    <p:set>
                                      <p:cBhvr>
                                        <p:cTn id="96" dur="1" fill="hold">
                                          <p:stCondLst>
                                            <p:cond delay="499"/>
                                          </p:stCondLst>
                                        </p:cTn>
                                        <p:tgtEl>
                                          <p:spTgt spid="64571"/>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64606"/>
                                        </p:tgtEl>
                                        <p:attrNameLst>
                                          <p:attrName>style.visibility</p:attrName>
                                        </p:attrNameLst>
                                      </p:cBhvr>
                                      <p:to>
                                        <p:strVal val="visible"/>
                                      </p:to>
                                    </p:set>
                                    <p:animEffect transition="in" filter="blinds(horizontal)">
                                      <p:cBhvr>
                                        <p:cTn id="101" dur="500"/>
                                        <p:tgtEl>
                                          <p:spTgt spid="6460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64605"/>
                                        </p:tgtEl>
                                        <p:attrNameLst>
                                          <p:attrName>style.visibility</p:attrName>
                                        </p:attrNameLst>
                                      </p:cBhvr>
                                      <p:to>
                                        <p:strVal val="visible"/>
                                      </p:to>
                                    </p:set>
                                    <p:animEffect transition="in" filter="blinds(horizontal)">
                                      <p:cBhvr>
                                        <p:cTn id="106" dur="500"/>
                                        <p:tgtEl>
                                          <p:spTgt spid="64605"/>
                                        </p:tgtEl>
                                      </p:cBhvr>
                                    </p:animEffect>
                                  </p:childTnLst>
                                </p:cTn>
                              </p:par>
                            </p:childTnLst>
                          </p:cTn>
                        </p:par>
                        <p:par>
                          <p:cTn id="107" fill="hold" nodeType="afterGroup">
                            <p:stCondLst>
                              <p:cond delay="500"/>
                            </p:stCondLst>
                            <p:childTnLst>
                              <p:par>
                                <p:cTn id="108" presetID="27" presetClass="entr" presetSubtype="0" fill="hold" grpId="0" nodeType="afterEffect">
                                  <p:stCondLst>
                                    <p:cond delay="0"/>
                                  </p:stCondLst>
                                  <p:iterate type="lt">
                                    <p:tmPct val="50000"/>
                                  </p:iterate>
                                  <p:childTnLst>
                                    <p:set>
                                      <p:cBhvr>
                                        <p:cTn id="109" dur="1" fill="hold">
                                          <p:stCondLst>
                                            <p:cond delay="0"/>
                                          </p:stCondLst>
                                        </p:cTn>
                                        <p:tgtEl>
                                          <p:spTgt spid="5140"/>
                                        </p:tgtEl>
                                        <p:attrNameLst>
                                          <p:attrName>style.visibility</p:attrName>
                                        </p:attrNameLst>
                                      </p:cBhvr>
                                      <p:to>
                                        <p:strVal val="visible"/>
                                      </p:to>
                                    </p:set>
                                    <p:anim calcmode="discrete" valueType="clr">
                                      <p:cBhvr override="childStyle">
                                        <p:cTn id="110" dur="80"/>
                                        <p:tgtEl>
                                          <p:spTgt spid="5140"/>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5140"/>
                                        </p:tgtEl>
                                        <p:attrNameLst>
                                          <p:attrName>fillcolor</p:attrName>
                                        </p:attrNameLst>
                                      </p:cBhvr>
                                      <p:tavLst>
                                        <p:tav tm="0">
                                          <p:val>
                                            <p:clrVal>
                                              <a:schemeClr val="accent2"/>
                                            </p:clrVal>
                                          </p:val>
                                        </p:tav>
                                        <p:tav tm="50000">
                                          <p:val>
                                            <p:clrVal>
                                              <a:schemeClr val="hlink"/>
                                            </p:clrVal>
                                          </p:val>
                                        </p:tav>
                                      </p:tavLst>
                                    </p:anim>
                                    <p:set>
                                      <p:cBhvr>
                                        <p:cTn id="112" dur="80"/>
                                        <p:tgtEl>
                                          <p:spTgt spid="5140"/>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5141"/>
                                        </p:tgtEl>
                                        <p:attrNameLst>
                                          <p:attrName>style.visibility</p:attrName>
                                        </p:attrNameLst>
                                      </p:cBhvr>
                                      <p:to>
                                        <p:strVal val="visible"/>
                                      </p:to>
                                    </p:set>
                                    <p:anim calcmode="discrete" valueType="clr">
                                      <p:cBhvr override="childStyle">
                                        <p:cTn id="117" dur="80"/>
                                        <p:tgtEl>
                                          <p:spTgt spid="5141"/>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5141"/>
                                        </p:tgtEl>
                                        <p:attrNameLst>
                                          <p:attrName>fillcolor</p:attrName>
                                        </p:attrNameLst>
                                      </p:cBhvr>
                                      <p:tavLst>
                                        <p:tav tm="0">
                                          <p:val>
                                            <p:clrVal>
                                              <a:schemeClr val="accent2"/>
                                            </p:clrVal>
                                          </p:val>
                                        </p:tav>
                                        <p:tav tm="50000">
                                          <p:val>
                                            <p:clrVal>
                                              <a:schemeClr val="hlink"/>
                                            </p:clrVal>
                                          </p:val>
                                        </p:tav>
                                      </p:tavLst>
                                    </p:anim>
                                    <p:set>
                                      <p:cBhvr>
                                        <p:cTn id="119" dur="80"/>
                                        <p:tgtEl>
                                          <p:spTgt spid="5141"/>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7" presetClass="entr" presetSubtype="0" fill="hold" grpId="0" nodeType="clickEffect">
                                  <p:stCondLst>
                                    <p:cond delay="0"/>
                                  </p:stCondLst>
                                  <p:iterate type="lt">
                                    <p:tmPct val="50000"/>
                                  </p:iterate>
                                  <p:childTnLst>
                                    <p:set>
                                      <p:cBhvr>
                                        <p:cTn id="123" dur="1" fill="hold">
                                          <p:stCondLst>
                                            <p:cond delay="0"/>
                                          </p:stCondLst>
                                        </p:cTn>
                                        <p:tgtEl>
                                          <p:spTgt spid="5142"/>
                                        </p:tgtEl>
                                        <p:attrNameLst>
                                          <p:attrName>style.visibility</p:attrName>
                                        </p:attrNameLst>
                                      </p:cBhvr>
                                      <p:to>
                                        <p:strVal val="visible"/>
                                      </p:to>
                                    </p:set>
                                    <p:anim calcmode="discrete" valueType="clr">
                                      <p:cBhvr override="childStyle">
                                        <p:cTn id="124" dur="80"/>
                                        <p:tgtEl>
                                          <p:spTgt spid="5142"/>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5142"/>
                                        </p:tgtEl>
                                        <p:attrNameLst>
                                          <p:attrName>fillcolor</p:attrName>
                                        </p:attrNameLst>
                                      </p:cBhvr>
                                      <p:tavLst>
                                        <p:tav tm="0">
                                          <p:val>
                                            <p:clrVal>
                                              <a:schemeClr val="accent2"/>
                                            </p:clrVal>
                                          </p:val>
                                        </p:tav>
                                        <p:tav tm="50000">
                                          <p:val>
                                            <p:clrVal>
                                              <a:schemeClr val="hlink"/>
                                            </p:clrVal>
                                          </p:val>
                                        </p:tav>
                                      </p:tavLst>
                                    </p:anim>
                                    <p:set>
                                      <p:cBhvr>
                                        <p:cTn id="126" dur="80"/>
                                        <p:tgtEl>
                                          <p:spTgt spid="5142"/>
                                        </p:tgtEl>
                                        <p:attrNameLst>
                                          <p:attrName>fill.type</p:attrName>
                                        </p:attrNameLst>
                                      </p:cBhvr>
                                      <p:to>
                                        <p:strVal val="solid"/>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 presetClass="entr" presetSubtype="16" fill="hold" nodeType="clickEffect">
                                  <p:stCondLst>
                                    <p:cond delay="0"/>
                                  </p:stCondLst>
                                  <p:childTnLst>
                                    <p:set>
                                      <p:cBhvr>
                                        <p:cTn id="130" dur="1" fill="hold">
                                          <p:stCondLst>
                                            <p:cond delay="0"/>
                                          </p:stCondLst>
                                        </p:cTn>
                                        <p:tgtEl>
                                          <p:spTgt spid="4109"/>
                                        </p:tgtEl>
                                        <p:attrNameLst>
                                          <p:attrName>style.visibility</p:attrName>
                                        </p:attrNameLst>
                                      </p:cBhvr>
                                      <p:to>
                                        <p:strVal val="visible"/>
                                      </p:to>
                                    </p:set>
                                    <p:animEffect transition="in" filter="box(in)">
                                      <p:cBhvr>
                                        <p:cTn id="131"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5124" grpId="0"/>
      <p:bldP spid="64561" grpId="0"/>
      <p:bldP spid="64564" grpId="0"/>
      <p:bldP spid="64565" grpId="0"/>
      <p:bldP spid="64566" grpId="0"/>
      <p:bldP spid="64571" grpId="0"/>
      <p:bldP spid="64571" grpId="1"/>
      <p:bldP spid="4101" grpId="0" animBg="1"/>
      <p:bldP spid="5136" grpId="0"/>
      <p:bldP spid="4123" grpId="0"/>
      <p:bldP spid="64605" grpId="0"/>
      <p:bldP spid="5140" grpId="0"/>
      <p:bldP spid="5141" grpId="0"/>
      <p:bldP spid="51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7005" y="0"/>
            <a:ext cx="12039600" cy="690223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7172" name="Text Box 4"/>
          <p:cNvSpPr txBox="1">
            <a:spLocks noChangeArrowheads="1"/>
          </p:cNvSpPr>
          <p:nvPr/>
        </p:nvSpPr>
        <p:spPr bwMode="auto">
          <a:xfrm>
            <a:off x="41276" y="586221"/>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7173" name="Line 5"/>
          <p:cNvSpPr>
            <a:spLocks noChangeShapeType="1"/>
          </p:cNvSpPr>
          <p:nvPr/>
        </p:nvSpPr>
        <p:spPr bwMode="auto">
          <a:xfrm>
            <a:off x="6096000" y="565150"/>
            <a:ext cx="20206" cy="62928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4" name="Rectangle 15"/>
          <p:cNvSpPr>
            <a:spLocks noChangeArrowheads="1"/>
          </p:cNvSpPr>
          <p:nvPr/>
        </p:nvSpPr>
        <p:spPr bwMode="auto">
          <a:xfrm>
            <a:off x="228600" y="1096241"/>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a:solidFill>
                  <a:schemeClr val="bg1"/>
                </a:solidFill>
              </a:rPr>
              <a:t>?1</a:t>
            </a:r>
          </a:p>
        </p:txBody>
      </p:sp>
      <p:sp>
        <p:nvSpPr>
          <p:cNvPr id="7175" name="Text Box 16"/>
          <p:cNvSpPr txBox="1">
            <a:spLocks noChangeArrowheads="1"/>
          </p:cNvSpPr>
          <p:nvPr/>
        </p:nvSpPr>
        <p:spPr bwMode="auto">
          <a:xfrm>
            <a:off x="571500" y="1108074"/>
            <a:ext cx="525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Cho AB = 3cm; CD = 5cm; </a:t>
            </a:r>
          </a:p>
        </p:txBody>
      </p:sp>
      <p:graphicFrame>
        <p:nvGraphicFramePr>
          <p:cNvPr id="7176" name="Object 18"/>
          <p:cNvGraphicFramePr>
            <a:graphicFrameLocks noChangeAspect="1"/>
          </p:cNvGraphicFramePr>
          <p:nvPr>
            <p:extLst>
              <p:ext uri="{D42A27DB-BD31-4B8C-83A1-F6EECF244321}">
                <p14:modId xmlns:p14="http://schemas.microsoft.com/office/powerpoint/2010/main" val="3330301221"/>
              </p:ext>
            </p:extLst>
          </p:nvPr>
        </p:nvGraphicFramePr>
        <p:xfrm>
          <a:off x="4079875" y="1668318"/>
          <a:ext cx="914400" cy="674687"/>
        </p:xfrm>
        <a:graphic>
          <a:graphicData uri="http://schemas.openxmlformats.org/presentationml/2006/ole">
            <mc:AlternateContent xmlns:mc="http://schemas.openxmlformats.org/markup-compatibility/2006">
              <mc:Choice xmlns:v="urn:schemas-microsoft-com:vml" Requires="v">
                <p:oleObj spid="_x0000_s3164" name="Equation" r:id="rId3" imgW="533169" imgH="393529" progId="Equation.DSMT4">
                  <p:embed/>
                </p:oleObj>
              </mc:Choice>
              <mc:Fallback>
                <p:oleObj name="Equation" r:id="rId3" imgW="533169" imgH="393529" progId="Equation.DSMT4">
                  <p:embed/>
                  <p:pic>
                    <p:nvPicPr>
                      <p:cNvPr id="7176"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668318"/>
                        <a:ext cx="91440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7" name="Group 100"/>
          <p:cNvGrpSpPr>
            <a:grpSpLocks/>
          </p:cNvGrpSpPr>
          <p:nvPr/>
        </p:nvGrpSpPr>
        <p:grpSpPr bwMode="auto">
          <a:xfrm>
            <a:off x="421263" y="1365251"/>
            <a:ext cx="3400425" cy="1049338"/>
            <a:chOff x="3258" y="1245"/>
            <a:chExt cx="2142" cy="661"/>
          </a:xfrm>
        </p:grpSpPr>
        <p:sp>
          <p:nvSpPr>
            <p:cNvPr id="7214" name="Line 74"/>
            <p:cNvSpPr>
              <a:spLocks noChangeShapeType="1"/>
            </p:cNvSpPr>
            <p:nvPr/>
          </p:nvSpPr>
          <p:spPr bwMode="auto">
            <a:xfrm>
              <a:off x="3371" y="1536"/>
              <a:ext cx="109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5" name="Line 75"/>
            <p:cNvSpPr>
              <a:spLocks noChangeShapeType="1"/>
            </p:cNvSpPr>
            <p:nvPr/>
          </p:nvSpPr>
          <p:spPr bwMode="auto">
            <a:xfrm>
              <a:off x="3371"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6" name="Line 76"/>
            <p:cNvSpPr>
              <a:spLocks noChangeShapeType="1"/>
            </p:cNvSpPr>
            <p:nvPr/>
          </p:nvSpPr>
          <p:spPr bwMode="auto">
            <a:xfrm>
              <a:off x="3727"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7" name="Line 78"/>
            <p:cNvSpPr>
              <a:spLocks noChangeShapeType="1"/>
            </p:cNvSpPr>
            <p:nvPr/>
          </p:nvSpPr>
          <p:spPr bwMode="auto">
            <a:xfrm>
              <a:off x="4468"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8" name="Line 79"/>
            <p:cNvSpPr>
              <a:spLocks noChangeShapeType="1"/>
            </p:cNvSpPr>
            <p:nvPr/>
          </p:nvSpPr>
          <p:spPr bwMode="auto">
            <a:xfrm>
              <a:off x="3371"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9" name="Line 80"/>
            <p:cNvSpPr>
              <a:spLocks noChangeShapeType="1"/>
            </p:cNvSpPr>
            <p:nvPr/>
          </p:nvSpPr>
          <p:spPr bwMode="auto">
            <a:xfrm>
              <a:off x="3727"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0" name="Line 81"/>
            <p:cNvSpPr>
              <a:spLocks noChangeShapeType="1"/>
            </p:cNvSpPr>
            <p:nvPr/>
          </p:nvSpPr>
          <p:spPr bwMode="auto">
            <a:xfrm>
              <a:off x="40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1" name="Line 82"/>
            <p:cNvSpPr>
              <a:spLocks noChangeShapeType="1"/>
            </p:cNvSpPr>
            <p:nvPr/>
          </p:nvSpPr>
          <p:spPr bwMode="auto">
            <a:xfrm>
              <a:off x="3371" y="1858"/>
              <a:ext cx="18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2" name="Line 83"/>
            <p:cNvSpPr>
              <a:spLocks noChangeShapeType="1"/>
            </p:cNvSpPr>
            <p:nvPr/>
          </p:nvSpPr>
          <p:spPr bwMode="auto">
            <a:xfrm>
              <a:off x="4468"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3" name="Line 84"/>
            <p:cNvSpPr>
              <a:spLocks noChangeShapeType="1"/>
            </p:cNvSpPr>
            <p:nvPr/>
          </p:nvSpPr>
          <p:spPr bwMode="auto">
            <a:xfrm>
              <a:off x="4083"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4" name="Line 85"/>
            <p:cNvSpPr>
              <a:spLocks noChangeShapeType="1"/>
            </p:cNvSpPr>
            <p:nvPr/>
          </p:nvSpPr>
          <p:spPr bwMode="auto">
            <a:xfrm>
              <a:off x="48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5" name="Text Box 86"/>
            <p:cNvSpPr txBox="1">
              <a:spLocks noChangeArrowheads="1"/>
            </p:cNvSpPr>
            <p:nvPr/>
          </p:nvSpPr>
          <p:spPr bwMode="auto">
            <a:xfrm>
              <a:off x="3258" y="1245"/>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A</a:t>
              </a:r>
            </a:p>
          </p:txBody>
        </p:sp>
        <p:sp>
          <p:nvSpPr>
            <p:cNvPr id="7226" name="Text Box 87"/>
            <p:cNvSpPr txBox="1">
              <a:spLocks noChangeArrowheads="1"/>
            </p:cNvSpPr>
            <p:nvPr/>
          </p:nvSpPr>
          <p:spPr bwMode="auto">
            <a:xfrm>
              <a:off x="4386" y="1253"/>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B</a:t>
              </a:r>
            </a:p>
          </p:txBody>
        </p:sp>
        <p:sp>
          <p:nvSpPr>
            <p:cNvPr id="7227" name="Text Box 88"/>
            <p:cNvSpPr txBox="1">
              <a:spLocks noChangeArrowheads="1"/>
            </p:cNvSpPr>
            <p:nvPr/>
          </p:nvSpPr>
          <p:spPr bwMode="auto">
            <a:xfrm>
              <a:off x="3264" y="159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C</a:t>
              </a:r>
            </a:p>
          </p:txBody>
        </p:sp>
        <p:sp>
          <p:nvSpPr>
            <p:cNvPr id="7228" name="Text Box 89"/>
            <p:cNvSpPr txBox="1">
              <a:spLocks noChangeArrowheads="1"/>
            </p:cNvSpPr>
            <p:nvPr/>
          </p:nvSpPr>
          <p:spPr bwMode="auto">
            <a:xfrm>
              <a:off x="5137" y="1618"/>
              <a:ext cx="2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D</a:t>
              </a:r>
            </a:p>
          </p:txBody>
        </p:sp>
      </p:grpSp>
      <p:sp>
        <p:nvSpPr>
          <p:cNvPr id="7181" name="Line 76"/>
          <p:cNvSpPr>
            <a:spLocks noChangeShapeType="1"/>
          </p:cNvSpPr>
          <p:nvPr/>
        </p:nvSpPr>
        <p:spPr bwMode="auto">
          <a:xfrm>
            <a:off x="3612932" y="228600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185" name="Text Box 17"/>
          <p:cNvSpPr txBox="1">
            <a:spLocks noChangeArrowheads="1"/>
          </p:cNvSpPr>
          <p:nvPr/>
        </p:nvSpPr>
        <p:spPr bwMode="auto">
          <a:xfrm>
            <a:off x="-81467" y="2716215"/>
            <a:ext cx="5257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       EF = 4dm; MN = 7dm; </a:t>
            </a:r>
          </a:p>
        </p:txBody>
      </p:sp>
      <p:graphicFrame>
        <p:nvGraphicFramePr>
          <p:cNvPr id="7186" name="Object 19"/>
          <p:cNvGraphicFramePr>
            <a:graphicFrameLocks noChangeAspect="1"/>
          </p:cNvGraphicFramePr>
          <p:nvPr>
            <p:extLst>
              <p:ext uri="{D42A27DB-BD31-4B8C-83A1-F6EECF244321}">
                <p14:modId xmlns:p14="http://schemas.microsoft.com/office/powerpoint/2010/main" val="1912050893"/>
              </p:ext>
            </p:extLst>
          </p:nvPr>
        </p:nvGraphicFramePr>
        <p:xfrm>
          <a:off x="3331945" y="2609084"/>
          <a:ext cx="979488" cy="674687"/>
        </p:xfrm>
        <a:graphic>
          <a:graphicData uri="http://schemas.openxmlformats.org/presentationml/2006/ole">
            <mc:AlternateContent xmlns:mc="http://schemas.openxmlformats.org/markup-compatibility/2006">
              <mc:Choice xmlns:v="urn:schemas-microsoft-com:vml" Requires="v">
                <p:oleObj spid="_x0000_s3165" name="Equation" r:id="rId5" imgW="571252" imgH="393529" progId="Equation.DSMT4">
                  <p:embed/>
                </p:oleObj>
              </mc:Choice>
              <mc:Fallback>
                <p:oleObj name="Equation" r:id="rId5" imgW="571252" imgH="393529" progId="Equation.DSMT4">
                  <p:embed/>
                  <p:pic>
                    <p:nvPicPr>
                      <p:cNvPr id="7186"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1945" y="2609084"/>
                        <a:ext cx="979488"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7" name="Text Box 20"/>
          <p:cNvSpPr txBox="1">
            <a:spLocks noChangeArrowheads="1"/>
          </p:cNvSpPr>
          <p:nvPr/>
        </p:nvSpPr>
        <p:spPr bwMode="auto">
          <a:xfrm>
            <a:off x="57005" y="3668645"/>
            <a:ext cx="1752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u="sng" dirty="0">
                <a:solidFill>
                  <a:srgbClr val="0000FF"/>
                </a:solidFill>
              </a:rPr>
              <a:t>Định nghĩa:</a:t>
            </a:r>
          </a:p>
        </p:txBody>
      </p:sp>
      <p:sp>
        <p:nvSpPr>
          <p:cNvPr id="7188" name="Text Box 21"/>
          <p:cNvSpPr txBox="1">
            <a:spLocks noChangeArrowheads="1"/>
          </p:cNvSpPr>
          <p:nvPr/>
        </p:nvSpPr>
        <p:spPr bwMode="auto">
          <a:xfrm>
            <a:off x="90198" y="3997929"/>
            <a:ext cx="609575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là </a:t>
            </a:r>
            <a:r>
              <a:rPr lang="en-US" altLang="en-US" sz="2300" u="sng" dirty="0">
                <a:solidFill>
                  <a:srgbClr val="0000FF"/>
                </a:solidFill>
              </a:rPr>
              <a:t>tỉ số độ dài</a:t>
            </a:r>
            <a:r>
              <a:rPr lang="en-US" altLang="en-US" sz="2300" dirty="0"/>
              <a:t> của chúng theo cùng một đơn vị đo.</a:t>
            </a:r>
          </a:p>
        </p:txBody>
      </p:sp>
      <p:sp>
        <p:nvSpPr>
          <p:cNvPr id="7189" name="Text Box 22"/>
          <p:cNvSpPr txBox="1">
            <a:spLocks noChangeArrowheads="1"/>
          </p:cNvSpPr>
          <p:nvPr/>
        </p:nvSpPr>
        <p:spPr bwMode="auto">
          <a:xfrm>
            <a:off x="90198" y="4876800"/>
            <a:ext cx="46482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AB và CD</a:t>
            </a:r>
          </a:p>
          <a:p>
            <a:pPr eaLnBrk="1" hangingPunct="1">
              <a:spcBef>
                <a:spcPct val="50000"/>
              </a:spcBef>
            </a:pPr>
            <a:r>
              <a:rPr lang="en-US" altLang="en-US" sz="2300" dirty="0"/>
              <a:t> </a:t>
            </a:r>
            <a:r>
              <a:rPr lang="en-US" altLang="en-US" sz="2300" dirty="0">
                <a:solidFill>
                  <a:srgbClr val="0000FF"/>
                </a:solidFill>
              </a:rPr>
              <a:t>được kí hiệu là </a:t>
            </a:r>
          </a:p>
        </p:txBody>
      </p:sp>
      <p:graphicFrame>
        <p:nvGraphicFramePr>
          <p:cNvPr id="7190" name="Object 23"/>
          <p:cNvGraphicFramePr>
            <a:graphicFrameLocks noChangeAspect="1"/>
          </p:cNvGraphicFramePr>
          <p:nvPr>
            <p:extLst>
              <p:ext uri="{D42A27DB-BD31-4B8C-83A1-F6EECF244321}">
                <p14:modId xmlns:p14="http://schemas.microsoft.com/office/powerpoint/2010/main" val="3962960434"/>
              </p:ext>
            </p:extLst>
          </p:nvPr>
        </p:nvGraphicFramePr>
        <p:xfrm>
          <a:off x="2211963" y="5392738"/>
          <a:ext cx="544512" cy="674687"/>
        </p:xfrm>
        <a:graphic>
          <a:graphicData uri="http://schemas.openxmlformats.org/presentationml/2006/ole">
            <mc:AlternateContent xmlns:mc="http://schemas.openxmlformats.org/markup-compatibility/2006">
              <mc:Choice xmlns:v="urn:schemas-microsoft-com:vml" Requires="v">
                <p:oleObj spid="_x0000_s3166" name="Equation" r:id="rId7" imgW="317225" imgH="393359" progId="Equation.DSMT4">
                  <p:embed/>
                </p:oleObj>
              </mc:Choice>
              <mc:Fallback>
                <p:oleObj name="Equation" r:id="rId7" imgW="317225" imgH="393359" progId="Equation.DSMT4">
                  <p:embed/>
                  <p:pic>
                    <p:nvPicPr>
                      <p:cNvPr id="719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1963" y="5392738"/>
                        <a:ext cx="5445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1" name="Text Box 50"/>
          <p:cNvSpPr txBox="1">
            <a:spLocks noChangeArrowheads="1"/>
          </p:cNvSpPr>
          <p:nvPr/>
        </p:nvSpPr>
        <p:spPr bwMode="auto">
          <a:xfrm>
            <a:off x="6172200" y="609601"/>
            <a:ext cx="58534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u="sng" dirty="0">
                <a:solidFill>
                  <a:srgbClr val="0000FF"/>
                </a:solidFill>
              </a:rPr>
              <a:t>Bài  1:</a:t>
            </a:r>
            <a:r>
              <a:rPr lang="en-US" altLang="en-US" sz="2200" dirty="0"/>
              <a:t> Trong các khẳng định sau, khẳng định nào đúng, khẳng định nào sai?</a:t>
            </a:r>
          </a:p>
        </p:txBody>
      </p:sp>
      <p:grpSp>
        <p:nvGrpSpPr>
          <p:cNvPr id="7192" name="Group 53"/>
          <p:cNvGrpSpPr>
            <a:grpSpLocks/>
          </p:cNvGrpSpPr>
          <p:nvPr/>
        </p:nvGrpSpPr>
        <p:grpSpPr bwMode="auto">
          <a:xfrm>
            <a:off x="6220980" y="1340067"/>
            <a:ext cx="5945189" cy="1192213"/>
            <a:chOff x="2986" y="961"/>
            <a:chExt cx="2832" cy="751"/>
          </a:xfrm>
        </p:grpSpPr>
        <p:sp>
          <p:nvSpPr>
            <p:cNvPr id="7212" name="Text Box 51"/>
            <p:cNvSpPr txBox="1">
              <a:spLocks noChangeArrowheads="1"/>
            </p:cNvSpPr>
            <p:nvPr/>
          </p:nvSpPr>
          <p:spPr bwMode="auto">
            <a:xfrm>
              <a:off x="2986" y="961"/>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a) Cho AB = 200cm; CD = 400cm  thì</a:t>
              </a:r>
            </a:p>
          </p:txBody>
        </p:sp>
        <p:graphicFrame>
          <p:nvGraphicFramePr>
            <p:cNvPr id="7213" name="Object 18"/>
            <p:cNvGraphicFramePr>
              <a:graphicFrameLocks noChangeAspect="1"/>
            </p:cNvGraphicFramePr>
            <p:nvPr>
              <p:extLst>
                <p:ext uri="{D42A27DB-BD31-4B8C-83A1-F6EECF244321}">
                  <p14:modId xmlns:p14="http://schemas.microsoft.com/office/powerpoint/2010/main" val="3281779181"/>
                </p:ext>
              </p:extLst>
            </p:nvPr>
          </p:nvGraphicFramePr>
          <p:xfrm>
            <a:off x="3075" y="1287"/>
            <a:ext cx="1015" cy="425"/>
          </p:xfrm>
          <a:graphic>
            <a:graphicData uri="http://schemas.openxmlformats.org/presentationml/2006/ole">
              <mc:AlternateContent xmlns:mc="http://schemas.openxmlformats.org/markup-compatibility/2006">
                <mc:Choice xmlns:v="urn:schemas-microsoft-com:vml" Requires="v">
                  <p:oleObj spid="_x0000_s3167" name="Equation" r:id="rId9" imgW="939392" imgH="393529" progId="Equation.DSMT4">
                    <p:embed/>
                  </p:oleObj>
                </mc:Choice>
                <mc:Fallback>
                  <p:oleObj name="Equation" r:id="rId9" imgW="939392" imgH="393529" progId="Equation.DSMT4">
                    <p:embed/>
                    <p:pic>
                      <p:nvPicPr>
                        <p:cNvPr id="7213"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5" y="1287"/>
                          <a:ext cx="1015"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93" name="Group 54"/>
          <p:cNvGrpSpPr>
            <a:grpSpLocks/>
          </p:cNvGrpSpPr>
          <p:nvPr/>
        </p:nvGrpSpPr>
        <p:grpSpPr bwMode="auto">
          <a:xfrm>
            <a:off x="6353903" y="2599533"/>
            <a:ext cx="4637809" cy="1341437"/>
            <a:chOff x="3062" y="817"/>
            <a:chExt cx="2832" cy="845"/>
          </a:xfrm>
        </p:grpSpPr>
        <p:sp>
          <p:nvSpPr>
            <p:cNvPr id="7210" name="Text Box 55"/>
            <p:cNvSpPr txBox="1">
              <a:spLocks noChangeArrowheads="1"/>
            </p:cNvSpPr>
            <p:nvPr/>
          </p:nvSpPr>
          <p:spPr bwMode="auto">
            <a:xfrm>
              <a:off x="3062" y="817"/>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b) Cho IK = 2m; GH = 4m  thì</a:t>
              </a:r>
            </a:p>
          </p:txBody>
        </p:sp>
        <p:graphicFrame>
          <p:nvGraphicFramePr>
            <p:cNvPr id="7211" name="Object 18"/>
            <p:cNvGraphicFramePr>
              <a:graphicFrameLocks noChangeAspect="1"/>
            </p:cNvGraphicFramePr>
            <p:nvPr>
              <p:extLst>
                <p:ext uri="{D42A27DB-BD31-4B8C-83A1-F6EECF244321}">
                  <p14:modId xmlns:p14="http://schemas.microsoft.com/office/powerpoint/2010/main" val="1791719588"/>
                </p:ext>
              </p:extLst>
            </p:nvPr>
          </p:nvGraphicFramePr>
          <p:xfrm>
            <a:off x="3153" y="1237"/>
            <a:ext cx="878" cy="425"/>
          </p:xfrm>
          <a:graphic>
            <a:graphicData uri="http://schemas.openxmlformats.org/presentationml/2006/ole">
              <mc:AlternateContent xmlns:mc="http://schemas.openxmlformats.org/markup-compatibility/2006">
                <mc:Choice xmlns:v="urn:schemas-microsoft-com:vml" Requires="v">
                  <p:oleObj spid="_x0000_s3168" name="Equation" r:id="rId11" imgW="812447" imgH="393529" progId="Equation.DSMT4">
                    <p:embed/>
                  </p:oleObj>
                </mc:Choice>
                <mc:Fallback>
                  <p:oleObj name="Equation" r:id="rId11" imgW="812447" imgH="393529" progId="Equation.DSMT4">
                    <p:embed/>
                    <p:pic>
                      <p:nvPicPr>
                        <p:cNvPr id="7211"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3" y="1237"/>
                          <a:ext cx="878"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94" name="Group 57"/>
          <p:cNvGrpSpPr>
            <a:grpSpLocks/>
          </p:cNvGrpSpPr>
          <p:nvPr/>
        </p:nvGrpSpPr>
        <p:grpSpPr bwMode="auto">
          <a:xfrm>
            <a:off x="6326188" y="4117976"/>
            <a:ext cx="4495800" cy="1211263"/>
            <a:chOff x="3025" y="1058"/>
            <a:chExt cx="2832" cy="763"/>
          </a:xfrm>
        </p:grpSpPr>
        <p:sp>
          <p:nvSpPr>
            <p:cNvPr id="7208" name="Text Box 58"/>
            <p:cNvSpPr txBox="1">
              <a:spLocks noChangeArrowheads="1"/>
            </p:cNvSpPr>
            <p:nvPr/>
          </p:nvSpPr>
          <p:spPr bwMode="auto">
            <a:xfrm>
              <a:off x="3025" y="1058"/>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c) Cho MN = 10dm; PQ = 5m  thì</a:t>
              </a:r>
            </a:p>
          </p:txBody>
        </p:sp>
        <p:graphicFrame>
          <p:nvGraphicFramePr>
            <p:cNvPr id="7209" name="Object 18"/>
            <p:cNvGraphicFramePr>
              <a:graphicFrameLocks noChangeAspect="1"/>
            </p:cNvGraphicFramePr>
            <p:nvPr>
              <p:extLst>
                <p:ext uri="{D42A27DB-BD31-4B8C-83A1-F6EECF244321}">
                  <p14:modId xmlns:p14="http://schemas.microsoft.com/office/powerpoint/2010/main" val="3931848338"/>
                </p:ext>
              </p:extLst>
            </p:nvPr>
          </p:nvGraphicFramePr>
          <p:xfrm>
            <a:off x="3230" y="1368"/>
            <a:ext cx="933" cy="453"/>
          </p:xfrm>
          <a:graphic>
            <a:graphicData uri="http://schemas.openxmlformats.org/presentationml/2006/ole">
              <mc:AlternateContent xmlns:mc="http://schemas.openxmlformats.org/markup-compatibility/2006">
                <mc:Choice xmlns:v="urn:schemas-microsoft-com:vml" Requires="v">
                  <p:oleObj spid="_x0000_s3169" name="Equation" r:id="rId13" imgW="863225" imgH="418918" progId="Equation.DSMT4">
                    <p:embed/>
                  </p:oleObj>
                </mc:Choice>
                <mc:Fallback>
                  <p:oleObj name="Equation" r:id="rId13" imgW="863225" imgH="418918" progId="Equation.DSMT4">
                    <p:embed/>
                    <p:pic>
                      <p:nvPicPr>
                        <p:cNvPr id="7209"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0" y="1368"/>
                          <a:ext cx="933"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95" name="Group 60"/>
          <p:cNvGrpSpPr>
            <a:grpSpLocks/>
          </p:cNvGrpSpPr>
          <p:nvPr/>
        </p:nvGrpSpPr>
        <p:grpSpPr bwMode="auto">
          <a:xfrm>
            <a:off x="6362700" y="5395915"/>
            <a:ext cx="4495800" cy="1130300"/>
            <a:chOff x="3096" y="1102"/>
            <a:chExt cx="2832" cy="712"/>
          </a:xfrm>
        </p:grpSpPr>
        <p:sp>
          <p:nvSpPr>
            <p:cNvPr id="7206" name="Text Box 61"/>
            <p:cNvSpPr txBox="1">
              <a:spLocks noChangeArrowheads="1"/>
            </p:cNvSpPr>
            <p:nvPr/>
          </p:nvSpPr>
          <p:spPr bwMode="auto">
            <a:xfrm>
              <a:off x="3096" y="1102"/>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d) Cho RS = 6dm; TV = 7dm  thì</a:t>
              </a:r>
            </a:p>
          </p:txBody>
        </p:sp>
        <p:graphicFrame>
          <p:nvGraphicFramePr>
            <p:cNvPr id="7207" name="Object 18"/>
            <p:cNvGraphicFramePr>
              <a:graphicFrameLocks noChangeAspect="1"/>
            </p:cNvGraphicFramePr>
            <p:nvPr>
              <p:extLst>
                <p:ext uri="{D42A27DB-BD31-4B8C-83A1-F6EECF244321}">
                  <p14:modId xmlns:p14="http://schemas.microsoft.com/office/powerpoint/2010/main" val="3394278111"/>
                </p:ext>
              </p:extLst>
            </p:nvPr>
          </p:nvGraphicFramePr>
          <p:xfrm>
            <a:off x="3330" y="1388"/>
            <a:ext cx="562" cy="426"/>
          </p:xfrm>
          <a:graphic>
            <a:graphicData uri="http://schemas.openxmlformats.org/presentationml/2006/ole">
              <mc:AlternateContent xmlns:mc="http://schemas.openxmlformats.org/markup-compatibility/2006">
                <mc:Choice xmlns:v="urn:schemas-microsoft-com:vml" Requires="v">
                  <p:oleObj spid="_x0000_s3170" name="Equation" r:id="rId15" imgW="520474" imgH="393529" progId="Equation.DSMT4">
                    <p:embed/>
                  </p:oleObj>
                </mc:Choice>
                <mc:Fallback>
                  <p:oleObj name="Equation" r:id="rId15" imgW="520474" imgH="393529" progId="Equation.DSMT4">
                    <p:embed/>
                    <p:pic>
                      <p:nvPicPr>
                        <p:cNvPr id="7207"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0" y="1388"/>
                          <a:ext cx="562"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96" name="Rectangle 63"/>
          <p:cNvSpPr>
            <a:spLocks noChangeArrowheads="1"/>
          </p:cNvSpPr>
          <p:nvPr/>
        </p:nvSpPr>
        <p:spPr bwMode="auto">
          <a:xfrm>
            <a:off x="8823470" y="1967130"/>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0" name="Text Box 64"/>
          <p:cNvSpPr txBox="1">
            <a:spLocks noChangeArrowheads="1"/>
          </p:cNvSpPr>
          <p:nvPr/>
        </p:nvSpPr>
        <p:spPr bwMode="auto">
          <a:xfrm>
            <a:off x="8839199" y="1942307"/>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Đ</a:t>
            </a:r>
          </a:p>
        </p:txBody>
      </p:sp>
      <p:sp>
        <p:nvSpPr>
          <p:cNvPr id="7198" name="Rectangle 65"/>
          <p:cNvSpPr>
            <a:spLocks noChangeArrowheads="1"/>
          </p:cNvSpPr>
          <p:nvPr/>
        </p:nvSpPr>
        <p:spPr bwMode="auto">
          <a:xfrm>
            <a:off x="8132885" y="3413898"/>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2" name="Text Box 66"/>
          <p:cNvSpPr txBox="1">
            <a:spLocks noChangeArrowheads="1"/>
          </p:cNvSpPr>
          <p:nvPr/>
        </p:nvSpPr>
        <p:spPr bwMode="auto">
          <a:xfrm>
            <a:off x="8181952" y="3376733"/>
            <a:ext cx="423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Đ</a:t>
            </a:r>
          </a:p>
        </p:txBody>
      </p:sp>
      <p:sp>
        <p:nvSpPr>
          <p:cNvPr id="7200" name="Rectangle 67"/>
          <p:cNvSpPr>
            <a:spLocks noChangeArrowheads="1"/>
          </p:cNvSpPr>
          <p:nvPr/>
        </p:nvSpPr>
        <p:spPr bwMode="auto">
          <a:xfrm>
            <a:off x="8327119" y="4725562"/>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4" name="Text Box 68"/>
          <p:cNvSpPr txBox="1">
            <a:spLocks noChangeArrowheads="1"/>
          </p:cNvSpPr>
          <p:nvPr/>
        </p:nvSpPr>
        <p:spPr bwMode="auto">
          <a:xfrm>
            <a:off x="8377214" y="4688469"/>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S</a:t>
            </a:r>
          </a:p>
        </p:txBody>
      </p:sp>
      <p:sp>
        <p:nvSpPr>
          <p:cNvPr id="7202" name="Rectangle 69"/>
          <p:cNvSpPr>
            <a:spLocks noChangeArrowheads="1"/>
          </p:cNvSpPr>
          <p:nvPr/>
        </p:nvSpPr>
        <p:spPr bwMode="auto">
          <a:xfrm>
            <a:off x="8181952" y="5957463"/>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6" name="Text Box 70"/>
          <p:cNvSpPr txBox="1">
            <a:spLocks noChangeArrowheads="1"/>
          </p:cNvSpPr>
          <p:nvPr/>
        </p:nvSpPr>
        <p:spPr bwMode="auto">
          <a:xfrm>
            <a:off x="8266778" y="5886458"/>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S</a:t>
            </a:r>
          </a:p>
        </p:txBody>
      </p:sp>
      <p:graphicFrame>
        <p:nvGraphicFramePr>
          <p:cNvPr id="6" name="Object 23"/>
          <p:cNvGraphicFramePr>
            <a:graphicFrameLocks noChangeAspect="1"/>
          </p:cNvGraphicFramePr>
          <p:nvPr>
            <p:extLst>
              <p:ext uri="{D42A27DB-BD31-4B8C-83A1-F6EECF244321}">
                <p14:modId xmlns:p14="http://schemas.microsoft.com/office/powerpoint/2010/main" val="318713048"/>
              </p:ext>
            </p:extLst>
          </p:nvPr>
        </p:nvGraphicFramePr>
        <p:xfrm>
          <a:off x="9193574" y="4556493"/>
          <a:ext cx="1525588" cy="719138"/>
        </p:xfrm>
        <a:graphic>
          <a:graphicData uri="http://schemas.openxmlformats.org/presentationml/2006/ole">
            <mc:AlternateContent xmlns:mc="http://schemas.openxmlformats.org/markup-compatibility/2006">
              <mc:Choice xmlns:v="urn:schemas-microsoft-com:vml" Requires="v">
                <p:oleObj spid="_x0000_s3171" name="Equation" r:id="rId17" imgW="889000" imgH="419100" progId="Equation.DSMT4">
                  <p:embed/>
                </p:oleObj>
              </mc:Choice>
              <mc:Fallback>
                <p:oleObj name="Equation" r:id="rId17" imgW="889000" imgH="419100" progId="Equation.DSMT4">
                  <p:embed/>
                  <p:pic>
                    <p:nvPicPr>
                      <p:cNvPr id="6"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93574" y="4556493"/>
                        <a:ext cx="1525588"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23"/>
          <p:cNvGraphicFramePr>
            <a:graphicFrameLocks noChangeAspect="1"/>
          </p:cNvGraphicFramePr>
          <p:nvPr>
            <p:extLst>
              <p:ext uri="{D42A27DB-BD31-4B8C-83A1-F6EECF244321}">
                <p14:modId xmlns:p14="http://schemas.microsoft.com/office/powerpoint/2010/main" val="1015109836"/>
              </p:ext>
            </p:extLst>
          </p:nvPr>
        </p:nvGraphicFramePr>
        <p:xfrm>
          <a:off x="9100612" y="5865571"/>
          <a:ext cx="893763" cy="676275"/>
        </p:xfrm>
        <a:graphic>
          <a:graphicData uri="http://schemas.openxmlformats.org/presentationml/2006/ole">
            <mc:AlternateContent xmlns:mc="http://schemas.openxmlformats.org/markup-compatibility/2006">
              <mc:Choice xmlns:v="urn:schemas-microsoft-com:vml" Requires="v">
                <p:oleObj spid="_x0000_s3172" name="Equation" r:id="rId19" imgW="520474" imgH="393529" progId="Equation.DSMT4">
                  <p:embed/>
                </p:oleObj>
              </mc:Choice>
              <mc:Fallback>
                <p:oleObj name="Equation" r:id="rId19" imgW="520474" imgH="393529" progId="Equation.DSMT4">
                  <p:embed/>
                  <p:pic>
                    <p:nvPicPr>
                      <p:cNvPr id="7"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00612" y="5865571"/>
                        <a:ext cx="893763"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 name="Line 76"/>
          <p:cNvSpPr>
            <a:spLocks noChangeShapeType="1"/>
          </p:cNvSpPr>
          <p:nvPr/>
        </p:nvSpPr>
        <p:spPr bwMode="auto">
          <a:xfrm>
            <a:off x="600398" y="2269621"/>
            <a:ext cx="4258" cy="1978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Tree>
    <p:extLst>
      <p:ext uri="{BB962C8B-B14F-4D97-AF65-F5344CB8AC3E}">
        <p14:creationId xmlns:p14="http://schemas.microsoft.com/office/powerpoint/2010/main" val="9934863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600"/>
                                        </p:tgtEl>
                                        <p:attrNameLst>
                                          <p:attrName>style.visibility</p:attrName>
                                        </p:attrNameLst>
                                      </p:cBhvr>
                                      <p:to>
                                        <p:strVal val="visible"/>
                                      </p:to>
                                    </p:set>
                                    <p:animEffect transition="in" filter="blinds(horizontal)">
                                      <p:cBhvr>
                                        <p:cTn id="7" dur="500"/>
                                        <p:tgtEl>
                                          <p:spTgt spid="656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602"/>
                                        </p:tgtEl>
                                        <p:attrNameLst>
                                          <p:attrName>style.visibility</p:attrName>
                                        </p:attrNameLst>
                                      </p:cBhvr>
                                      <p:to>
                                        <p:strVal val="visible"/>
                                      </p:to>
                                    </p:set>
                                    <p:animEffect transition="in" filter="blinds(horizontal)">
                                      <p:cBhvr>
                                        <p:cTn id="12" dur="500"/>
                                        <p:tgtEl>
                                          <p:spTgt spid="656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604"/>
                                        </p:tgtEl>
                                        <p:attrNameLst>
                                          <p:attrName>style.visibility</p:attrName>
                                        </p:attrNameLst>
                                      </p:cBhvr>
                                      <p:to>
                                        <p:strVal val="visible"/>
                                      </p:to>
                                    </p:set>
                                    <p:animEffect transition="in" filter="blinds(horizontal)">
                                      <p:cBhvr>
                                        <p:cTn id="17" dur="500"/>
                                        <p:tgtEl>
                                          <p:spTgt spid="656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606"/>
                                        </p:tgtEl>
                                        <p:attrNameLst>
                                          <p:attrName>style.visibility</p:attrName>
                                        </p:attrNameLst>
                                      </p:cBhvr>
                                      <p:to>
                                        <p:strVal val="visible"/>
                                      </p:to>
                                    </p:set>
                                    <p:animEffect transition="in" filter="blinds(horizontal)">
                                      <p:cBhvr>
                                        <p:cTn id="27" dur="500"/>
                                        <p:tgtEl>
                                          <p:spTgt spid="656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00" grpId="0"/>
      <p:bldP spid="65602" grpId="0"/>
      <p:bldP spid="65604" grpId="0"/>
      <p:bldP spid="6560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200" y="-49824"/>
            <a:ext cx="12115800" cy="6907823"/>
          </a:xfrm>
          <a:prstGeom prst="rect">
            <a:avLst/>
          </a:prstGeom>
          <a:solidFill>
            <a:schemeClr val="tx2">
              <a:lumMod val="10000"/>
              <a:lumOff val="9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8196" name="Text Box 4"/>
          <p:cNvSpPr txBox="1">
            <a:spLocks noChangeArrowheads="1"/>
          </p:cNvSpPr>
          <p:nvPr/>
        </p:nvSpPr>
        <p:spPr bwMode="auto">
          <a:xfrm>
            <a:off x="110837" y="600076"/>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8197" name="Line 5"/>
          <p:cNvSpPr>
            <a:spLocks noChangeShapeType="1"/>
          </p:cNvSpPr>
          <p:nvPr/>
        </p:nvSpPr>
        <p:spPr bwMode="auto">
          <a:xfrm>
            <a:off x="6096000" y="609600"/>
            <a:ext cx="0" cy="6172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98" name="Rectangle 15"/>
          <p:cNvSpPr>
            <a:spLocks noChangeArrowheads="1"/>
          </p:cNvSpPr>
          <p:nvPr/>
        </p:nvSpPr>
        <p:spPr bwMode="auto">
          <a:xfrm>
            <a:off x="228600" y="1123951"/>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dirty="0">
                <a:solidFill>
                  <a:schemeClr val="bg1"/>
                </a:solidFill>
              </a:rPr>
              <a:t>?1</a:t>
            </a:r>
          </a:p>
        </p:txBody>
      </p:sp>
      <p:sp>
        <p:nvSpPr>
          <p:cNvPr id="8199" name="Text Box 16"/>
          <p:cNvSpPr txBox="1">
            <a:spLocks noChangeArrowheads="1"/>
          </p:cNvSpPr>
          <p:nvPr/>
        </p:nvSpPr>
        <p:spPr bwMode="auto">
          <a:xfrm>
            <a:off x="633410" y="1114857"/>
            <a:ext cx="525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t>Cho AB = 3cm; CD = 5cm; </a:t>
            </a:r>
          </a:p>
        </p:txBody>
      </p:sp>
      <p:graphicFrame>
        <p:nvGraphicFramePr>
          <p:cNvPr id="8200" name="Object 18"/>
          <p:cNvGraphicFramePr>
            <a:graphicFrameLocks noChangeAspect="1"/>
          </p:cNvGraphicFramePr>
          <p:nvPr>
            <p:extLst>
              <p:ext uri="{D42A27DB-BD31-4B8C-83A1-F6EECF244321}">
                <p14:modId xmlns:p14="http://schemas.microsoft.com/office/powerpoint/2010/main" val="3252018786"/>
              </p:ext>
            </p:extLst>
          </p:nvPr>
        </p:nvGraphicFramePr>
        <p:xfrm>
          <a:off x="4048125" y="1730304"/>
          <a:ext cx="914400" cy="674687"/>
        </p:xfrm>
        <a:graphic>
          <a:graphicData uri="http://schemas.openxmlformats.org/presentationml/2006/ole">
            <mc:AlternateContent xmlns:mc="http://schemas.openxmlformats.org/markup-compatibility/2006">
              <mc:Choice xmlns:v="urn:schemas-microsoft-com:vml" Requires="v">
                <p:oleObj spid="_x0000_s4162" name="Equation" r:id="rId3" imgW="533169" imgH="393529" progId="Equation.DSMT4">
                  <p:embed/>
                </p:oleObj>
              </mc:Choice>
              <mc:Fallback>
                <p:oleObj name="Equation" r:id="rId3" imgW="533169" imgH="393529" progId="Equation.DSMT4">
                  <p:embed/>
                  <p:pic>
                    <p:nvPicPr>
                      <p:cNvPr id="820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1730304"/>
                        <a:ext cx="91440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1" name="Group 100"/>
          <p:cNvGrpSpPr>
            <a:grpSpLocks/>
          </p:cNvGrpSpPr>
          <p:nvPr/>
        </p:nvGrpSpPr>
        <p:grpSpPr bwMode="auto">
          <a:xfrm>
            <a:off x="500062" y="1431131"/>
            <a:ext cx="3400425" cy="1049338"/>
            <a:chOff x="3258" y="1245"/>
            <a:chExt cx="2142" cy="661"/>
          </a:xfrm>
        </p:grpSpPr>
        <p:sp>
          <p:nvSpPr>
            <p:cNvPr id="8225" name="Line 74"/>
            <p:cNvSpPr>
              <a:spLocks noChangeShapeType="1"/>
            </p:cNvSpPr>
            <p:nvPr/>
          </p:nvSpPr>
          <p:spPr bwMode="auto">
            <a:xfrm>
              <a:off x="3371" y="1536"/>
              <a:ext cx="109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6" name="Line 75"/>
            <p:cNvSpPr>
              <a:spLocks noChangeShapeType="1"/>
            </p:cNvSpPr>
            <p:nvPr/>
          </p:nvSpPr>
          <p:spPr bwMode="auto">
            <a:xfrm>
              <a:off x="3371"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7" name="Line 76"/>
            <p:cNvSpPr>
              <a:spLocks noChangeShapeType="1"/>
            </p:cNvSpPr>
            <p:nvPr/>
          </p:nvSpPr>
          <p:spPr bwMode="auto">
            <a:xfrm>
              <a:off x="3727"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8" name="Line 78"/>
            <p:cNvSpPr>
              <a:spLocks noChangeShapeType="1"/>
            </p:cNvSpPr>
            <p:nvPr/>
          </p:nvSpPr>
          <p:spPr bwMode="auto">
            <a:xfrm>
              <a:off x="4468"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9" name="Line 79"/>
            <p:cNvSpPr>
              <a:spLocks noChangeShapeType="1"/>
            </p:cNvSpPr>
            <p:nvPr/>
          </p:nvSpPr>
          <p:spPr bwMode="auto">
            <a:xfrm>
              <a:off x="3371"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0" name="Line 80"/>
            <p:cNvSpPr>
              <a:spLocks noChangeShapeType="1"/>
            </p:cNvSpPr>
            <p:nvPr/>
          </p:nvSpPr>
          <p:spPr bwMode="auto">
            <a:xfrm>
              <a:off x="3727"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1" name="Line 81"/>
            <p:cNvSpPr>
              <a:spLocks noChangeShapeType="1"/>
            </p:cNvSpPr>
            <p:nvPr/>
          </p:nvSpPr>
          <p:spPr bwMode="auto">
            <a:xfrm>
              <a:off x="40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2" name="Line 82"/>
            <p:cNvSpPr>
              <a:spLocks noChangeShapeType="1"/>
            </p:cNvSpPr>
            <p:nvPr/>
          </p:nvSpPr>
          <p:spPr bwMode="auto">
            <a:xfrm>
              <a:off x="3371" y="1858"/>
              <a:ext cx="18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3" name="Line 83"/>
            <p:cNvSpPr>
              <a:spLocks noChangeShapeType="1"/>
            </p:cNvSpPr>
            <p:nvPr/>
          </p:nvSpPr>
          <p:spPr bwMode="auto">
            <a:xfrm>
              <a:off x="4468"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4" name="Line 84"/>
            <p:cNvSpPr>
              <a:spLocks noChangeShapeType="1"/>
            </p:cNvSpPr>
            <p:nvPr/>
          </p:nvSpPr>
          <p:spPr bwMode="auto">
            <a:xfrm>
              <a:off x="4083"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5" name="Line 85"/>
            <p:cNvSpPr>
              <a:spLocks noChangeShapeType="1"/>
            </p:cNvSpPr>
            <p:nvPr/>
          </p:nvSpPr>
          <p:spPr bwMode="auto">
            <a:xfrm>
              <a:off x="48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6" name="Text Box 86"/>
            <p:cNvSpPr txBox="1">
              <a:spLocks noChangeArrowheads="1"/>
            </p:cNvSpPr>
            <p:nvPr/>
          </p:nvSpPr>
          <p:spPr bwMode="auto">
            <a:xfrm>
              <a:off x="3258" y="1245"/>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A</a:t>
              </a:r>
            </a:p>
          </p:txBody>
        </p:sp>
        <p:sp>
          <p:nvSpPr>
            <p:cNvPr id="8237" name="Text Box 87"/>
            <p:cNvSpPr txBox="1">
              <a:spLocks noChangeArrowheads="1"/>
            </p:cNvSpPr>
            <p:nvPr/>
          </p:nvSpPr>
          <p:spPr bwMode="auto">
            <a:xfrm>
              <a:off x="4386" y="1253"/>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B</a:t>
              </a:r>
            </a:p>
          </p:txBody>
        </p:sp>
        <p:sp>
          <p:nvSpPr>
            <p:cNvPr id="8238" name="Text Box 88"/>
            <p:cNvSpPr txBox="1">
              <a:spLocks noChangeArrowheads="1"/>
            </p:cNvSpPr>
            <p:nvPr/>
          </p:nvSpPr>
          <p:spPr bwMode="auto">
            <a:xfrm>
              <a:off x="3264" y="159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C</a:t>
              </a:r>
            </a:p>
          </p:txBody>
        </p:sp>
        <p:sp>
          <p:nvSpPr>
            <p:cNvPr id="8239" name="Text Box 89"/>
            <p:cNvSpPr txBox="1">
              <a:spLocks noChangeArrowheads="1"/>
            </p:cNvSpPr>
            <p:nvPr/>
          </p:nvSpPr>
          <p:spPr bwMode="auto">
            <a:xfrm>
              <a:off x="5137" y="1618"/>
              <a:ext cx="2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D</a:t>
              </a:r>
            </a:p>
          </p:txBody>
        </p:sp>
      </p:grpSp>
      <p:sp>
        <p:nvSpPr>
          <p:cNvPr id="8202" name="Line 76"/>
          <p:cNvSpPr>
            <a:spLocks noChangeShapeType="1"/>
          </p:cNvSpPr>
          <p:nvPr/>
        </p:nvSpPr>
        <p:spPr bwMode="auto">
          <a:xfrm>
            <a:off x="679450" y="2328069"/>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06" name="Line 76"/>
          <p:cNvSpPr>
            <a:spLocks noChangeShapeType="1"/>
          </p:cNvSpPr>
          <p:nvPr/>
        </p:nvSpPr>
        <p:spPr bwMode="auto">
          <a:xfrm>
            <a:off x="3692525" y="2312194"/>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09" name="Text Box 17"/>
          <p:cNvSpPr txBox="1">
            <a:spLocks noChangeArrowheads="1"/>
          </p:cNvSpPr>
          <p:nvPr/>
        </p:nvSpPr>
        <p:spPr bwMode="auto">
          <a:xfrm>
            <a:off x="-117764" y="2814566"/>
            <a:ext cx="5257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       EF = 4dm; MN = 7dm; </a:t>
            </a:r>
          </a:p>
        </p:txBody>
      </p:sp>
      <p:graphicFrame>
        <p:nvGraphicFramePr>
          <p:cNvPr id="8210" name="Object 19"/>
          <p:cNvGraphicFramePr>
            <a:graphicFrameLocks noChangeAspect="1"/>
          </p:cNvGraphicFramePr>
          <p:nvPr>
            <p:extLst>
              <p:ext uri="{D42A27DB-BD31-4B8C-83A1-F6EECF244321}">
                <p14:modId xmlns:p14="http://schemas.microsoft.com/office/powerpoint/2010/main" val="1419148742"/>
              </p:ext>
            </p:extLst>
          </p:nvPr>
        </p:nvGraphicFramePr>
        <p:xfrm>
          <a:off x="3265704" y="2698678"/>
          <a:ext cx="979488" cy="674687"/>
        </p:xfrm>
        <a:graphic>
          <a:graphicData uri="http://schemas.openxmlformats.org/presentationml/2006/ole">
            <mc:AlternateContent xmlns:mc="http://schemas.openxmlformats.org/markup-compatibility/2006">
              <mc:Choice xmlns:v="urn:schemas-microsoft-com:vml" Requires="v">
                <p:oleObj spid="_x0000_s4163" name="Equation" r:id="rId5" imgW="571252" imgH="393529" progId="Equation.DSMT4">
                  <p:embed/>
                </p:oleObj>
              </mc:Choice>
              <mc:Fallback>
                <p:oleObj name="Equation" r:id="rId5" imgW="571252" imgH="393529" progId="Equation.DSMT4">
                  <p:embed/>
                  <p:pic>
                    <p:nvPicPr>
                      <p:cNvPr id="821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704" y="2698678"/>
                        <a:ext cx="979488"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1" name="Text Box 20"/>
          <p:cNvSpPr txBox="1">
            <a:spLocks noChangeArrowheads="1"/>
          </p:cNvSpPr>
          <p:nvPr/>
        </p:nvSpPr>
        <p:spPr bwMode="auto">
          <a:xfrm>
            <a:off x="381000" y="3390830"/>
            <a:ext cx="1752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u="sng" dirty="0">
                <a:solidFill>
                  <a:srgbClr val="0000FF"/>
                </a:solidFill>
              </a:rPr>
              <a:t>Định nghĩa:</a:t>
            </a:r>
          </a:p>
        </p:txBody>
      </p:sp>
      <p:sp>
        <p:nvSpPr>
          <p:cNvPr id="8212" name="Text Box 21"/>
          <p:cNvSpPr txBox="1">
            <a:spLocks noChangeArrowheads="1"/>
          </p:cNvSpPr>
          <p:nvPr/>
        </p:nvSpPr>
        <p:spPr bwMode="auto">
          <a:xfrm>
            <a:off x="110838" y="3898325"/>
            <a:ext cx="59851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là </a:t>
            </a:r>
            <a:r>
              <a:rPr lang="en-US" altLang="en-US" sz="2300" u="sng" dirty="0">
                <a:solidFill>
                  <a:srgbClr val="0000FF"/>
                </a:solidFill>
              </a:rPr>
              <a:t>tỉ số độ dài</a:t>
            </a:r>
            <a:r>
              <a:rPr lang="en-US" altLang="en-US" sz="2300" dirty="0"/>
              <a:t> </a:t>
            </a:r>
            <a:r>
              <a:rPr lang="en-US" altLang="en-US" sz="2300" dirty="0" smtClean="0"/>
              <a:t>của chúng </a:t>
            </a:r>
            <a:r>
              <a:rPr lang="en-US" altLang="en-US" sz="2300" dirty="0"/>
              <a:t>theo cùng một đơn vị đo.</a:t>
            </a:r>
          </a:p>
        </p:txBody>
      </p:sp>
      <p:sp>
        <p:nvSpPr>
          <p:cNvPr id="8213" name="Text Box 22"/>
          <p:cNvSpPr txBox="1">
            <a:spLocks noChangeArrowheads="1"/>
          </p:cNvSpPr>
          <p:nvPr/>
        </p:nvSpPr>
        <p:spPr bwMode="auto">
          <a:xfrm>
            <a:off x="159328" y="4738522"/>
            <a:ext cx="5784272" cy="800219"/>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AB và </a:t>
            </a:r>
            <a:r>
              <a:rPr lang="en-US" altLang="en-US" sz="2300" dirty="0" smtClean="0"/>
              <a:t>CD </a:t>
            </a:r>
            <a:r>
              <a:rPr lang="en-US" altLang="en-US" sz="2300" dirty="0">
                <a:solidFill>
                  <a:srgbClr val="0000FF"/>
                </a:solidFill>
              </a:rPr>
              <a:t>được kí hiệu là </a:t>
            </a:r>
          </a:p>
        </p:txBody>
      </p:sp>
      <p:graphicFrame>
        <p:nvGraphicFramePr>
          <p:cNvPr id="8214" name="Object 23"/>
          <p:cNvGraphicFramePr>
            <a:graphicFrameLocks noChangeAspect="1"/>
          </p:cNvGraphicFramePr>
          <p:nvPr>
            <p:extLst>
              <p:ext uri="{D42A27DB-BD31-4B8C-83A1-F6EECF244321}">
                <p14:modId xmlns:p14="http://schemas.microsoft.com/office/powerpoint/2010/main" val="2399628078"/>
              </p:ext>
            </p:extLst>
          </p:nvPr>
        </p:nvGraphicFramePr>
        <p:xfrm>
          <a:off x="1066800" y="5028623"/>
          <a:ext cx="544512" cy="674687"/>
        </p:xfrm>
        <a:graphic>
          <a:graphicData uri="http://schemas.openxmlformats.org/presentationml/2006/ole">
            <mc:AlternateContent xmlns:mc="http://schemas.openxmlformats.org/markup-compatibility/2006">
              <mc:Choice xmlns:v="urn:schemas-microsoft-com:vml" Requires="v">
                <p:oleObj spid="_x0000_s4164" name="Equation" r:id="rId7" imgW="317225" imgH="393359" progId="Equation.DSMT4">
                  <p:embed/>
                </p:oleObj>
              </mc:Choice>
              <mc:Fallback>
                <p:oleObj name="Equation" r:id="rId7" imgW="317225" imgH="393359" progId="Equation.DSMT4">
                  <p:embed/>
                  <p:pic>
                    <p:nvPicPr>
                      <p:cNvPr id="8214"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028623"/>
                        <a:ext cx="5445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65"/>
          <p:cNvGrpSpPr>
            <a:grpSpLocks/>
          </p:cNvGrpSpPr>
          <p:nvPr/>
        </p:nvGrpSpPr>
        <p:grpSpPr bwMode="auto">
          <a:xfrm>
            <a:off x="6271516" y="3048155"/>
            <a:ext cx="5691190" cy="674688"/>
            <a:chOff x="3094" y="285"/>
            <a:chExt cx="2736" cy="425"/>
          </a:xfrm>
        </p:grpSpPr>
        <p:sp>
          <p:nvSpPr>
            <p:cNvPr id="8222" name="Text Box 61"/>
            <p:cNvSpPr txBox="1">
              <a:spLocks noChangeArrowheads="1"/>
            </p:cNvSpPr>
            <p:nvPr/>
          </p:nvSpPr>
          <p:spPr bwMode="auto">
            <a:xfrm>
              <a:off x="3094" y="333"/>
              <a:ext cx="273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Em có nhận xét gì về tỉ số  </a:t>
              </a:r>
              <a:r>
                <a:rPr lang="en-US" altLang="en-US" sz="2300" dirty="0" smtClean="0"/>
                <a:t>       và </a:t>
              </a:r>
              <a:r>
                <a:rPr lang="en-US" altLang="en-US" sz="2300" dirty="0"/>
                <a:t>tỉ số </a:t>
              </a:r>
            </a:p>
          </p:txBody>
        </p:sp>
        <p:graphicFrame>
          <p:nvGraphicFramePr>
            <p:cNvPr id="8223" name="Object 18"/>
            <p:cNvGraphicFramePr>
              <a:graphicFrameLocks noChangeAspect="1"/>
            </p:cNvGraphicFramePr>
            <p:nvPr>
              <p:extLst>
                <p:ext uri="{D42A27DB-BD31-4B8C-83A1-F6EECF244321}">
                  <p14:modId xmlns:p14="http://schemas.microsoft.com/office/powerpoint/2010/main" val="1176211241"/>
                </p:ext>
              </p:extLst>
            </p:nvPr>
          </p:nvGraphicFramePr>
          <p:xfrm>
            <a:off x="4649" y="285"/>
            <a:ext cx="302" cy="425"/>
          </p:xfrm>
          <a:graphic>
            <a:graphicData uri="http://schemas.openxmlformats.org/presentationml/2006/ole">
              <mc:AlternateContent xmlns:mc="http://schemas.openxmlformats.org/markup-compatibility/2006">
                <mc:Choice xmlns:v="urn:schemas-microsoft-com:vml" Requires="v">
                  <p:oleObj spid="_x0000_s4165" name="Equation" r:id="rId9" imgW="279279" imgH="393529" progId="Equation.DSMT4">
                    <p:embed/>
                  </p:oleObj>
                </mc:Choice>
                <mc:Fallback>
                  <p:oleObj name="Equation" r:id="rId9" imgW="279279" imgH="393529" progId="Equation.DSMT4">
                    <p:embed/>
                    <p:pic>
                      <p:nvPicPr>
                        <p:cNvPr id="8223"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9" y="285"/>
                          <a:ext cx="302"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4" name="Object 18"/>
            <p:cNvGraphicFramePr>
              <a:graphicFrameLocks noChangeAspect="1"/>
            </p:cNvGraphicFramePr>
            <p:nvPr>
              <p:extLst>
                <p:ext uri="{D42A27DB-BD31-4B8C-83A1-F6EECF244321}">
                  <p14:modId xmlns:p14="http://schemas.microsoft.com/office/powerpoint/2010/main" val="2704741321"/>
                </p:ext>
              </p:extLst>
            </p:nvPr>
          </p:nvGraphicFramePr>
          <p:xfrm>
            <a:off x="5368" y="285"/>
            <a:ext cx="426" cy="425"/>
          </p:xfrm>
          <a:graphic>
            <a:graphicData uri="http://schemas.openxmlformats.org/presentationml/2006/ole">
              <mc:AlternateContent xmlns:mc="http://schemas.openxmlformats.org/markup-compatibility/2006">
                <mc:Choice xmlns:v="urn:schemas-microsoft-com:vml" Requires="v">
                  <p:oleObj spid="_x0000_s4166" name="Equation" r:id="rId11" imgW="393529" imgH="393529" progId="Equation.DSMT4">
                    <p:embed/>
                  </p:oleObj>
                </mc:Choice>
                <mc:Fallback>
                  <p:oleObj name="Equation" r:id="rId11" imgW="393529" imgH="393529" progId="Equation.DSMT4">
                    <p:embed/>
                    <p:pic>
                      <p:nvPicPr>
                        <p:cNvPr id="8224"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8" y="285"/>
                          <a:ext cx="426"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 name="Object 23"/>
          <p:cNvGraphicFramePr>
            <a:graphicFrameLocks noChangeAspect="1"/>
          </p:cNvGraphicFramePr>
          <p:nvPr>
            <p:extLst>
              <p:ext uri="{D42A27DB-BD31-4B8C-83A1-F6EECF244321}">
                <p14:modId xmlns:p14="http://schemas.microsoft.com/office/powerpoint/2010/main" val="803824276"/>
              </p:ext>
            </p:extLst>
          </p:nvPr>
        </p:nvGraphicFramePr>
        <p:xfrm>
          <a:off x="6851865" y="3772056"/>
          <a:ext cx="1633537" cy="674688"/>
        </p:xfrm>
        <a:graphic>
          <a:graphicData uri="http://schemas.openxmlformats.org/presentationml/2006/ole">
            <mc:AlternateContent xmlns:mc="http://schemas.openxmlformats.org/markup-compatibility/2006">
              <mc:Choice xmlns:v="urn:schemas-microsoft-com:vml" Requires="v">
                <p:oleObj spid="_x0000_s4167" name="Equation" r:id="rId13" imgW="952200" imgH="393480" progId="Equation.DSMT4">
                  <p:embed/>
                </p:oleObj>
              </mc:Choice>
              <mc:Fallback>
                <p:oleObj name="Equation" r:id="rId13" imgW="952200" imgH="393480" progId="Equation.DSMT4">
                  <p:embed/>
                  <p:pic>
                    <p:nvPicPr>
                      <p:cNvPr id="4" name="Object 23"/>
                      <p:cNvPicPr>
                        <a:picLocks noChangeAspect="1" noChangeArrowheads="1"/>
                      </p:cNvPicPr>
                      <p:nvPr/>
                    </p:nvPicPr>
                    <p:blipFill>
                      <a:blip r:embed="rId14"/>
                      <a:srcRect/>
                      <a:stretch>
                        <a:fillRect/>
                      </a:stretch>
                    </p:blipFill>
                    <p:spPr bwMode="auto">
                      <a:xfrm>
                        <a:off x="6851865" y="3772056"/>
                        <a:ext cx="1633537"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6627" name="Picture 67" descr="Cau hoi"/>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03438" y="3270407"/>
            <a:ext cx="457199"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9" name="Text Box 69"/>
          <p:cNvSpPr txBox="1">
            <a:spLocks noChangeArrowheads="1"/>
          </p:cNvSpPr>
          <p:nvPr/>
        </p:nvSpPr>
        <p:spPr bwMode="auto">
          <a:xfrm>
            <a:off x="6240623" y="4606975"/>
            <a:ext cx="5791201"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có phụ thuộc vào việc chọn đơn vị đo?</a:t>
            </a:r>
          </a:p>
        </p:txBody>
      </p:sp>
      <p:sp>
        <p:nvSpPr>
          <p:cNvPr id="66632" name="Text Box 72"/>
          <p:cNvSpPr txBox="1">
            <a:spLocks noChangeArrowheads="1"/>
          </p:cNvSpPr>
          <p:nvPr/>
        </p:nvSpPr>
        <p:spPr bwMode="auto">
          <a:xfrm>
            <a:off x="19050" y="6058694"/>
            <a:ext cx="61687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solidFill>
                  <a:srgbClr val="0000FF"/>
                </a:solidFill>
              </a:rPr>
              <a:t>Tỉ số của hai đoạn thẳng không phụ thuộc vào việc chọn đơn vị đo</a:t>
            </a:r>
          </a:p>
        </p:txBody>
      </p:sp>
      <p:sp>
        <p:nvSpPr>
          <p:cNvPr id="66633" name="Text Box 73"/>
          <p:cNvSpPr txBox="1">
            <a:spLocks noChangeArrowheads="1"/>
          </p:cNvSpPr>
          <p:nvPr/>
        </p:nvSpPr>
        <p:spPr bwMode="auto">
          <a:xfrm>
            <a:off x="14287" y="5678956"/>
            <a:ext cx="4343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solidFill>
                  <a:srgbClr val="FF0000"/>
                </a:solidFill>
              </a:rPr>
              <a:t>* </a:t>
            </a:r>
            <a:r>
              <a:rPr lang="en-US" altLang="en-US" sz="2300" dirty="0" err="1">
                <a:solidFill>
                  <a:srgbClr val="FF0000"/>
                </a:solidFill>
              </a:rPr>
              <a:t>Chú</a:t>
            </a:r>
            <a:r>
              <a:rPr lang="en-US" altLang="en-US" sz="2300" dirty="0">
                <a:solidFill>
                  <a:srgbClr val="FF0000"/>
                </a:solidFill>
              </a:rPr>
              <a:t> ý: (</a:t>
            </a:r>
            <a:r>
              <a:rPr lang="en-US" altLang="en-US" sz="2300" dirty="0" err="1">
                <a:solidFill>
                  <a:srgbClr val="FF0000"/>
                </a:solidFill>
              </a:rPr>
              <a:t>sgk</a:t>
            </a:r>
            <a:r>
              <a:rPr lang="en-US" altLang="en-US" sz="2300" dirty="0">
                <a:solidFill>
                  <a:srgbClr val="FF0000"/>
                </a:solidFill>
              </a:rPr>
              <a:t> – 56)</a:t>
            </a:r>
          </a:p>
        </p:txBody>
      </p:sp>
      <p:grpSp>
        <p:nvGrpSpPr>
          <p:cNvPr id="43" name="Group 53"/>
          <p:cNvGrpSpPr>
            <a:grpSpLocks/>
          </p:cNvGrpSpPr>
          <p:nvPr/>
        </p:nvGrpSpPr>
        <p:grpSpPr bwMode="auto">
          <a:xfrm>
            <a:off x="6754812" y="432162"/>
            <a:ext cx="5945189" cy="1192213"/>
            <a:chOff x="2986" y="961"/>
            <a:chExt cx="2832" cy="751"/>
          </a:xfrm>
        </p:grpSpPr>
        <p:sp>
          <p:nvSpPr>
            <p:cNvPr id="44" name="Text Box 51"/>
            <p:cNvSpPr txBox="1">
              <a:spLocks noChangeArrowheads="1"/>
            </p:cNvSpPr>
            <p:nvPr/>
          </p:nvSpPr>
          <p:spPr bwMode="auto">
            <a:xfrm>
              <a:off x="2986" y="961"/>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a) Cho AB = 200cm; CD = 400cm  thì</a:t>
              </a:r>
            </a:p>
          </p:txBody>
        </p:sp>
        <p:graphicFrame>
          <p:nvGraphicFramePr>
            <p:cNvPr id="45" name="Object 18"/>
            <p:cNvGraphicFramePr>
              <a:graphicFrameLocks noChangeAspect="1"/>
            </p:cNvGraphicFramePr>
            <p:nvPr>
              <p:extLst>
                <p:ext uri="{D42A27DB-BD31-4B8C-83A1-F6EECF244321}">
                  <p14:modId xmlns:p14="http://schemas.microsoft.com/office/powerpoint/2010/main" val="4173035531"/>
                </p:ext>
              </p:extLst>
            </p:nvPr>
          </p:nvGraphicFramePr>
          <p:xfrm>
            <a:off x="3075" y="1287"/>
            <a:ext cx="1015" cy="425"/>
          </p:xfrm>
          <a:graphic>
            <a:graphicData uri="http://schemas.openxmlformats.org/presentationml/2006/ole">
              <mc:AlternateContent xmlns:mc="http://schemas.openxmlformats.org/markup-compatibility/2006">
                <mc:Choice xmlns:v="urn:schemas-microsoft-com:vml" Requires="v">
                  <p:oleObj spid="_x0000_s4168" name="Equation" r:id="rId16" imgW="939392" imgH="393529" progId="Equation.DSMT4">
                    <p:embed/>
                  </p:oleObj>
                </mc:Choice>
                <mc:Fallback>
                  <p:oleObj name="Equation" r:id="rId16" imgW="939392" imgH="393529"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75" y="1287"/>
                          <a:ext cx="1015"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6" name="Group 54"/>
          <p:cNvGrpSpPr>
            <a:grpSpLocks/>
          </p:cNvGrpSpPr>
          <p:nvPr/>
        </p:nvGrpSpPr>
        <p:grpSpPr bwMode="auto">
          <a:xfrm>
            <a:off x="6525856" y="1789908"/>
            <a:ext cx="4637809" cy="1120774"/>
            <a:chOff x="3167" y="307"/>
            <a:chExt cx="2832" cy="706"/>
          </a:xfrm>
        </p:grpSpPr>
        <p:sp>
          <p:nvSpPr>
            <p:cNvPr id="47" name="Text Box 55"/>
            <p:cNvSpPr txBox="1">
              <a:spLocks noChangeArrowheads="1"/>
            </p:cNvSpPr>
            <p:nvPr/>
          </p:nvSpPr>
          <p:spPr bwMode="auto">
            <a:xfrm>
              <a:off x="3167" y="307"/>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b) Cho IK = 2m; GH = 4m  thì</a:t>
              </a:r>
            </a:p>
          </p:txBody>
        </p:sp>
        <p:graphicFrame>
          <p:nvGraphicFramePr>
            <p:cNvPr id="48" name="Object 18"/>
            <p:cNvGraphicFramePr>
              <a:graphicFrameLocks noChangeAspect="1"/>
            </p:cNvGraphicFramePr>
            <p:nvPr>
              <p:extLst>
                <p:ext uri="{D42A27DB-BD31-4B8C-83A1-F6EECF244321}">
                  <p14:modId xmlns:p14="http://schemas.microsoft.com/office/powerpoint/2010/main" val="226371492"/>
                </p:ext>
              </p:extLst>
            </p:nvPr>
          </p:nvGraphicFramePr>
          <p:xfrm>
            <a:off x="3355" y="588"/>
            <a:ext cx="878" cy="425"/>
          </p:xfrm>
          <a:graphic>
            <a:graphicData uri="http://schemas.openxmlformats.org/presentationml/2006/ole">
              <mc:AlternateContent xmlns:mc="http://schemas.openxmlformats.org/markup-compatibility/2006">
                <mc:Choice xmlns:v="urn:schemas-microsoft-com:vml" Requires="v">
                  <p:oleObj spid="_x0000_s4169" name="Equation" r:id="rId18" imgW="812447" imgH="393529" progId="Equation.DSMT4">
                    <p:embed/>
                  </p:oleObj>
                </mc:Choice>
                <mc:Fallback>
                  <p:oleObj name="Equation" r:id="rId18" imgW="812447" imgH="393529"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5" y="588"/>
                          <a:ext cx="878"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9" name="Picture 67" descr="Cau hoi"/>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38524" y="4561557"/>
            <a:ext cx="553211" cy="55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34601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6627"/>
                                        </p:tgtEl>
                                        <p:attrNameLst>
                                          <p:attrName>style.visibility</p:attrName>
                                        </p:attrNameLst>
                                      </p:cBhvr>
                                      <p:to>
                                        <p:strVal val="visible"/>
                                      </p:to>
                                    </p:set>
                                    <p:animEffect transition="in" filter="blinds(horizontal)">
                                      <p:cBhvr>
                                        <p:cTn id="17" dur="500"/>
                                        <p:tgtEl>
                                          <p:spTgt spid="666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629"/>
                                        </p:tgtEl>
                                        <p:attrNameLst>
                                          <p:attrName>style.visibility</p:attrName>
                                        </p:attrNameLst>
                                      </p:cBhvr>
                                      <p:to>
                                        <p:strVal val="visible"/>
                                      </p:to>
                                    </p:set>
                                    <p:animEffect transition="in" filter="blinds(horizontal)">
                                      <p:cBhvr>
                                        <p:cTn id="22" dur="500"/>
                                        <p:tgtEl>
                                          <p:spTgt spid="666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632"/>
                                        </p:tgtEl>
                                        <p:attrNameLst>
                                          <p:attrName>style.visibility</p:attrName>
                                        </p:attrNameLst>
                                      </p:cBhvr>
                                      <p:to>
                                        <p:strVal val="visible"/>
                                      </p:to>
                                    </p:set>
                                    <p:animEffect transition="in" filter="blinds(horizontal)">
                                      <p:cBhvr>
                                        <p:cTn id="27" dur="500"/>
                                        <p:tgtEl>
                                          <p:spTgt spid="666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633"/>
                                        </p:tgtEl>
                                        <p:attrNameLst>
                                          <p:attrName>style.visibility</p:attrName>
                                        </p:attrNameLst>
                                      </p:cBhvr>
                                      <p:to>
                                        <p:strVal val="visible"/>
                                      </p:to>
                                    </p:set>
                                    <p:animEffect transition="in" filter="blinds(horizontal)">
                                      <p:cBhvr>
                                        <p:cTn id="32" dur="500"/>
                                        <p:tgtEl>
                                          <p:spTgt spid="666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9" grpId="0"/>
      <p:bldP spid="66632" grpId="0"/>
      <p:bldP spid="6663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114300"/>
            <a:ext cx="12115800" cy="662940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20" name="Text Box 4"/>
          <p:cNvSpPr txBox="1">
            <a:spLocks noChangeArrowheads="1"/>
          </p:cNvSpPr>
          <p:nvPr/>
        </p:nvSpPr>
        <p:spPr bwMode="auto">
          <a:xfrm>
            <a:off x="38100" y="618332"/>
            <a:ext cx="525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u="sng" dirty="0">
                <a:solidFill>
                  <a:srgbClr val="FF0000"/>
                </a:solidFill>
              </a:rPr>
              <a:t>1. Tỉ số của hai đoạn thẳng</a:t>
            </a:r>
          </a:p>
        </p:txBody>
      </p:sp>
      <p:sp>
        <p:nvSpPr>
          <p:cNvPr id="6164" name="Text Box 20"/>
          <p:cNvSpPr txBox="1">
            <a:spLocks noChangeArrowheads="1"/>
          </p:cNvSpPr>
          <p:nvPr/>
        </p:nvSpPr>
        <p:spPr bwMode="auto">
          <a:xfrm>
            <a:off x="2241" y="999331"/>
            <a:ext cx="525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u="sng">
                <a:solidFill>
                  <a:srgbClr val="FF0000"/>
                </a:solidFill>
              </a:rPr>
              <a:t>2. Đoạn thẳng tỉ lệ</a:t>
            </a:r>
          </a:p>
        </p:txBody>
      </p:sp>
      <p:sp>
        <p:nvSpPr>
          <p:cNvPr id="5126" name="Rectangle 21"/>
          <p:cNvSpPr>
            <a:spLocks noChangeArrowheads="1"/>
          </p:cNvSpPr>
          <p:nvPr/>
        </p:nvSpPr>
        <p:spPr bwMode="auto">
          <a:xfrm>
            <a:off x="96370" y="1616868"/>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dirty="0">
                <a:solidFill>
                  <a:schemeClr val="bg1"/>
                </a:solidFill>
              </a:rPr>
              <a:t>?2</a:t>
            </a:r>
          </a:p>
        </p:txBody>
      </p:sp>
      <p:sp>
        <p:nvSpPr>
          <p:cNvPr id="6166" name="Text Box 22"/>
          <p:cNvSpPr txBox="1">
            <a:spLocks noChangeArrowheads="1"/>
          </p:cNvSpPr>
          <p:nvPr/>
        </p:nvSpPr>
        <p:spPr bwMode="auto">
          <a:xfrm>
            <a:off x="54385" y="1557042"/>
            <a:ext cx="6553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i="1" dirty="0"/>
              <a:t>     Cho bốn đoạn thẳng AB, CD, A’B’, </a:t>
            </a:r>
            <a:r>
              <a:rPr lang="en-US" altLang="en-US" sz="2200" b="1" i="1" dirty="0" smtClean="0"/>
              <a:t>C’D</a:t>
            </a:r>
            <a:r>
              <a:rPr lang="en-US" altLang="en-US" sz="2200" b="1" i="1" dirty="0"/>
              <a:t>’ (h.2). So sánh các tỉ số</a:t>
            </a:r>
          </a:p>
        </p:txBody>
      </p:sp>
      <p:grpSp>
        <p:nvGrpSpPr>
          <p:cNvPr id="5" name="Group 63"/>
          <p:cNvGrpSpPr>
            <a:grpSpLocks/>
          </p:cNvGrpSpPr>
          <p:nvPr/>
        </p:nvGrpSpPr>
        <p:grpSpPr bwMode="auto">
          <a:xfrm>
            <a:off x="1848317" y="1877467"/>
            <a:ext cx="1590675" cy="609600"/>
            <a:chOff x="2310" y="1248"/>
            <a:chExt cx="1002" cy="384"/>
          </a:xfrm>
        </p:grpSpPr>
        <p:graphicFrame>
          <p:nvGraphicFramePr>
            <p:cNvPr id="9275" name="Object 23"/>
            <p:cNvGraphicFramePr>
              <a:graphicFrameLocks noChangeAspect="1"/>
            </p:cNvGraphicFramePr>
            <p:nvPr/>
          </p:nvGraphicFramePr>
          <p:xfrm>
            <a:off x="2310" y="1248"/>
            <a:ext cx="1002" cy="384"/>
          </p:xfrm>
          <a:graphic>
            <a:graphicData uri="http://schemas.openxmlformats.org/presentationml/2006/ole">
              <mc:AlternateContent xmlns:mc="http://schemas.openxmlformats.org/markup-compatibility/2006">
                <mc:Choice xmlns:v="urn:schemas-microsoft-com:vml" Requires="v">
                  <p:oleObj spid="_x0000_s5154" name="Equation" r:id="rId3" imgW="926698" imgH="393529" progId="Equation.DSMT4">
                    <p:embed/>
                  </p:oleObj>
                </mc:Choice>
                <mc:Fallback>
                  <p:oleObj name="Equation" r:id="rId3" imgW="926698" imgH="393529" progId="Equation.DSMT4">
                    <p:embed/>
                    <p:pic>
                      <p:nvPicPr>
                        <p:cNvPr id="9275"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 y="1248"/>
                          <a:ext cx="100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6" name="Text Box 24"/>
            <p:cNvSpPr txBox="1">
              <a:spLocks noChangeArrowheads="1"/>
            </p:cNvSpPr>
            <p:nvPr/>
          </p:nvSpPr>
          <p:spPr bwMode="auto">
            <a:xfrm>
              <a:off x="2604" y="1296"/>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i="1"/>
                <a:t>và</a:t>
              </a:r>
            </a:p>
          </p:txBody>
        </p:sp>
      </p:grpSp>
      <p:grpSp>
        <p:nvGrpSpPr>
          <p:cNvPr id="6" name="Group 132"/>
          <p:cNvGrpSpPr>
            <a:grpSpLocks/>
          </p:cNvGrpSpPr>
          <p:nvPr/>
        </p:nvGrpSpPr>
        <p:grpSpPr bwMode="auto">
          <a:xfrm>
            <a:off x="256697" y="2444504"/>
            <a:ext cx="3962400" cy="1890713"/>
            <a:chOff x="2196" y="288"/>
            <a:chExt cx="2652" cy="1191"/>
          </a:xfrm>
        </p:grpSpPr>
        <p:sp>
          <p:nvSpPr>
            <p:cNvPr id="9242" name="Line 133"/>
            <p:cNvSpPr>
              <a:spLocks noChangeShapeType="1"/>
            </p:cNvSpPr>
            <p:nvPr/>
          </p:nvSpPr>
          <p:spPr bwMode="auto">
            <a:xfrm>
              <a:off x="2448" y="1008"/>
              <a:ext cx="13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1" name="Text Box 134"/>
            <p:cNvSpPr txBox="1">
              <a:spLocks noChangeArrowheads="1"/>
            </p:cNvSpPr>
            <p:nvPr/>
          </p:nvSpPr>
          <p:spPr bwMode="auto">
            <a:xfrm>
              <a:off x="2232" y="343"/>
              <a:ext cx="431"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A</a:t>
              </a:r>
            </a:p>
          </p:txBody>
        </p:sp>
        <p:sp>
          <p:nvSpPr>
            <p:cNvPr id="22" name="Text Box 135"/>
            <p:cNvSpPr txBox="1">
              <a:spLocks noChangeArrowheads="1"/>
            </p:cNvSpPr>
            <p:nvPr/>
          </p:nvSpPr>
          <p:spPr bwMode="auto">
            <a:xfrm>
              <a:off x="3216" y="288"/>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B</a:t>
              </a:r>
            </a:p>
          </p:txBody>
        </p:sp>
        <p:sp>
          <p:nvSpPr>
            <p:cNvPr id="23" name="Text Box 136"/>
            <p:cNvSpPr txBox="1">
              <a:spLocks noChangeArrowheads="1"/>
            </p:cNvSpPr>
            <p:nvPr/>
          </p:nvSpPr>
          <p:spPr bwMode="auto">
            <a:xfrm>
              <a:off x="2196" y="912"/>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A’</a:t>
              </a:r>
            </a:p>
          </p:txBody>
        </p:sp>
        <p:sp>
          <p:nvSpPr>
            <p:cNvPr id="24" name="Text Box 137"/>
            <p:cNvSpPr txBox="1">
              <a:spLocks noChangeArrowheads="1"/>
            </p:cNvSpPr>
            <p:nvPr/>
          </p:nvSpPr>
          <p:spPr bwMode="auto">
            <a:xfrm>
              <a:off x="2196" y="624"/>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C</a:t>
              </a:r>
            </a:p>
          </p:txBody>
        </p:sp>
        <p:sp>
          <p:nvSpPr>
            <p:cNvPr id="25" name="Text Box 138"/>
            <p:cNvSpPr txBox="1">
              <a:spLocks noChangeArrowheads="1"/>
            </p:cNvSpPr>
            <p:nvPr/>
          </p:nvSpPr>
          <p:spPr bwMode="auto">
            <a:xfrm>
              <a:off x="3408" y="576"/>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D</a:t>
              </a:r>
            </a:p>
          </p:txBody>
        </p:sp>
        <p:sp>
          <p:nvSpPr>
            <p:cNvPr id="26" name="Text Box 139"/>
            <p:cNvSpPr txBox="1">
              <a:spLocks noChangeArrowheads="1"/>
            </p:cNvSpPr>
            <p:nvPr/>
          </p:nvSpPr>
          <p:spPr bwMode="auto">
            <a:xfrm>
              <a:off x="3792" y="912"/>
              <a:ext cx="336"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B’</a:t>
              </a:r>
            </a:p>
          </p:txBody>
        </p:sp>
        <p:sp>
          <p:nvSpPr>
            <p:cNvPr id="27" name="Text Box 140"/>
            <p:cNvSpPr txBox="1">
              <a:spLocks noChangeArrowheads="1"/>
            </p:cNvSpPr>
            <p:nvPr/>
          </p:nvSpPr>
          <p:spPr bwMode="auto">
            <a:xfrm>
              <a:off x="2196" y="1248"/>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C’</a:t>
              </a:r>
            </a:p>
          </p:txBody>
        </p:sp>
        <p:sp>
          <p:nvSpPr>
            <p:cNvPr id="28" name="Text Box 141"/>
            <p:cNvSpPr txBox="1">
              <a:spLocks noChangeArrowheads="1"/>
            </p:cNvSpPr>
            <p:nvPr/>
          </p:nvSpPr>
          <p:spPr bwMode="auto">
            <a:xfrm>
              <a:off x="4464" y="1200"/>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D’</a:t>
              </a:r>
            </a:p>
          </p:txBody>
        </p:sp>
        <p:grpSp>
          <p:nvGrpSpPr>
            <p:cNvPr id="9251" name="Group 142"/>
            <p:cNvGrpSpPr>
              <a:grpSpLocks/>
            </p:cNvGrpSpPr>
            <p:nvPr/>
          </p:nvGrpSpPr>
          <p:grpSpPr bwMode="auto">
            <a:xfrm>
              <a:off x="2448" y="384"/>
              <a:ext cx="2016" cy="1056"/>
              <a:chOff x="3456" y="2640"/>
              <a:chExt cx="2016" cy="1056"/>
            </a:xfrm>
          </p:grpSpPr>
          <p:sp>
            <p:nvSpPr>
              <p:cNvPr id="9252" name="Line 143"/>
              <p:cNvSpPr>
                <a:spLocks noChangeShapeType="1"/>
              </p:cNvSpPr>
              <p:nvPr/>
            </p:nvSpPr>
            <p:spPr bwMode="auto">
              <a:xfrm>
                <a:off x="3456" y="3648"/>
                <a:ext cx="201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3" name="Line 144"/>
              <p:cNvSpPr>
                <a:spLocks noChangeShapeType="1"/>
              </p:cNvSpPr>
              <p:nvPr/>
            </p:nvSpPr>
            <p:spPr bwMode="auto">
              <a:xfrm flipH="1">
                <a:off x="3456"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4" name="Line 145"/>
              <p:cNvSpPr>
                <a:spLocks noChangeShapeType="1"/>
              </p:cNvSpPr>
              <p:nvPr/>
            </p:nvSpPr>
            <p:spPr bwMode="auto">
              <a:xfrm flipH="1">
                <a:off x="3792"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5" name="Line 146"/>
              <p:cNvSpPr>
                <a:spLocks noChangeShapeType="1"/>
              </p:cNvSpPr>
              <p:nvPr/>
            </p:nvSpPr>
            <p:spPr bwMode="auto">
              <a:xfrm flipH="1">
                <a:off x="4800"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6" name="Line 147"/>
              <p:cNvSpPr>
                <a:spLocks noChangeShapeType="1"/>
              </p:cNvSpPr>
              <p:nvPr/>
            </p:nvSpPr>
            <p:spPr bwMode="auto">
              <a:xfrm flipH="1">
                <a:off x="4128"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7" name="Line 148"/>
              <p:cNvSpPr>
                <a:spLocks noChangeShapeType="1"/>
              </p:cNvSpPr>
              <p:nvPr/>
            </p:nvSpPr>
            <p:spPr bwMode="auto">
              <a:xfrm flipH="1">
                <a:off x="4464"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8" name="Line 149"/>
              <p:cNvSpPr>
                <a:spLocks noChangeShapeType="1"/>
              </p:cNvSpPr>
              <p:nvPr/>
            </p:nvSpPr>
            <p:spPr bwMode="auto">
              <a:xfrm flipH="1">
                <a:off x="5136"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9" name="Line 150"/>
              <p:cNvSpPr>
                <a:spLocks noChangeShapeType="1"/>
              </p:cNvSpPr>
              <p:nvPr/>
            </p:nvSpPr>
            <p:spPr bwMode="auto">
              <a:xfrm flipH="1">
                <a:off x="5472"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0" name="Line 151"/>
              <p:cNvSpPr>
                <a:spLocks noChangeShapeType="1"/>
              </p:cNvSpPr>
              <p:nvPr/>
            </p:nvSpPr>
            <p:spPr bwMode="auto">
              <a:xfrm>
                <a:off x="3456" y="336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1" name="Line 152"/>
              <p:cNvSpPr>
                <a:spLocks noChangeShapeType="1"/>
              </p:cNvSpPr>
              <p:nvPr/>
            </p:nvSpPr>
            <p:spPr bwMode="auto">
              <a:xfrm flipH="1">
                <a:off x="3456"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2" name="Line 153"/>
              <p:cNvSpPr>
                <a:spLocks noChangeShapeType="1"/>
              </p:cNvSpPr>
              <p:nvPr/>
            </p:nvSpPr>
            <p:spPr bwMode="auto">
              <a:xfrm flipH="1">
                <a:off x="3792"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3" name="Line 154"/>
              <p:cNvSpPr>
                <a:spLocks noChangeShapeType="1"/>
              </p:cNvSpPr>
              <p:nvPr/>
            </p:nvSpPr>
            <p:spPr bwMode="auto">
              <a:xfrm flipH="1">
                <a:off x="4800"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4" name="Line 155"/>
              <p:cNvSpPr>
                <a:spLocks noChangeShapeType="1"/>
              </p:cNvSpPr>
              <p:nvPr/>
            </p:nvSpPr>
            <p:spPr bwMode="auto">
              <a:xfrm flipH="1">
                <a:off x="4128"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5" name="Line 156"/>
              <p:cNvSpPr>
                <a:spLocks noChangeShapeType="1"/>
              </p:cNvSpPr>
              <p:nvPr/>
            </p:nvSpPr>
            <p:spPr bwMode="auto">
              <a:xfrm flipH="1">
                <a:off x="4464"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6" name="Line 157"/>
              <p:cNvSpPr>
                <a:spLocks noChangeShapeType="1"/>
              </p:cNvSpPr>
              <p:nvPr/>
            </p:nvSpPr>
            <p:spPr bwMode="auto">
              <a:xfrm>
                <a:off x="3456" y="3024"/>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7" name="Line 158"/>
              <p:cNvSpPr>
                <a:spLocks noChangeShapeType="1"/>
              </p:cNvSpPr>
              <p:nvPr/>
            </p:nvSpPr>
            <p:spPr bwMode="auto">
              <a:xfrm flipH="1">
                <a:off x="3456"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8" name="Line 159"/>
              <p:cNvSpPr>
                <a:spLocks noChangeShapeType="1"/>
              </p:cNvSpPr>
              <p:nvPr/>
            </p:nvSpPr>
            <p:spPr bwMode="auto">
              <a:xfrm flipH="1">
                <a:off x="3792"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9" name="Line 160"/>
              <p:cNvSpPr>
                <a:spLocks noChangeShapeType="1"/>
              </p:cNvSpPr>
              <p:nvPr/>
            </p:nvSpPr>
            <p:spPr bwMode="auto">
              <a:xfrm flipH="1">
                <a:off x="4128"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0" name="Line 161"/>
              <p:cNvSpPr>
                <a:spLocks noChangeShapeType="1"/>
              </p:cNvSpPr>
              <p:nvPr/>
            </p:nvSpPr>
            <p:spPr bwMode="auto">
              <a:xfrm flipH="1">
                <a:off x="4464"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1" name="Line 162"/>
              <p:cNvSpPr>
                <a:spLocks noChangeShapeType="1"/>
              </p:cNvSpPr>
              <p:nvPr/>
            </p:nvSpPr>
            <p:spPr bwMode="auto">
              <a:xfrm>
                <a:off x="3456" y="2736"/>
                <a:ext cx="67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2" name="Line 163"/>
              <p:cNvSpPr>
                <a:spLocks noChangeShapeType="1"/>
              </p:cNvSpPr>
              <p:nvPr/>
            </p:nvSpPr>
            <p:spPr bwMode="auto">
              <a:xfrm flipH="1">
                <a:off x="3456" y="264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3" name="Line 164"/>
              <p:cNvSpPr>
                <a:spLocks noChangeShapeType="1"/>
              </p:cNvSpPr>
              <p:nvPr/>
            </p:nvSpPr>
            <p:spPr bwMode="auto">
              <a:xfrm flipH="1">
                <a:off x="3792" y="264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4" name="Line 165"/>
              <p:cNvSpPr>
                <a:spLocks noChangeShapeType="1"/>
              </p:cNvSpPr>
              <p:nvPr/>
            </p:nvSpPr>
            <p:spPr bwMode="auto">
              <a:xfrm flipH="1">
                <a:off x="4128" y="264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graphicFrame>
        <p:nvGraphicFramePr>
          <p:cNvPr id="5130" name="Object 25"/>
          <p:cNvGraphicFramePr>
            <a:graphicFrameLocks noChangeAspect="1"/>
          </p:cNvGraphicFramePr>
          <p:nvPr/>
        </p:nvGraphicFramePr>
        <p:xfrm>
          <a:off x="7086601" y="990600"/>
          <a:ext cx="3243263" cy="674688"/>
        </p:xfrm>
        <a:graphic>
          <a:graphicData uri="http://schemas.openxmlformats.org/presentationml/2006/ole">
            <mc:AlternateContent xmlns:mc="http://schemas.openxmlformats.org/markup-compatibility/2006">
              <mc:Choice xmlns:v="urn:schemas-microsoft-com:vml" Requires="v">
                <p:oleObj spid="_x0000_s5155" name="Equation" r:id="rId5" imgW="1892300" imgH="393700" progId="Equation.DSMT4">
                  <p:embed/>
                </p:oleObj>
              </mc:Choice>
              <mc:Fallback>
                <p:oleObj name="Equation" r:id="rId5" imgW="1892300" imgH="393700" progId="Equation.DSMT4">
                  <p:embed/>
                  <p:pic>
                    <p:nvPicPr>
                      <p:cNvPr id="513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1" y="990600"/>
                        <a:ext cx="3243263"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1" name="Object 26"/>
          <p:cNvGraphicFramePr>
            <a:graphicFrameLocks noChangeAspect="1"/>
          </p:cNvGraphicFramePr>
          <p:nvPr/>
        </p:nvGraphicFramePr>
        <p:xfrm>
          <a:off x="7032626" y="1905000"/>
          <a:ext cx="1654175" cy="674688"/>
        </p:xfrm>
        <a:graphic>
          <a:graphicData uri="http://schemas.openxmlformats.org/presentationml/2006/ole">
            <mc:AlternateContent xmlns:mc="http://schemas.openxmlformats.org/markup-compatibility/2006">
              <mc:Choice xmlns:v="urn:schemas-microsoft-com:vml" Requires="v">
                <p:oleObj spid="_x0000_s5156" name="Equation" r:id="rId7" imgW="965200" imgH="393700" progId="Equation.DSMT4">
                  <p:embed/>
                </p:oleObj>
              </mc:Choice>
              <mc:Fallback>
                <p:oleObj name="Equation" r:id="rId7" imgW="965200" imgH="393700" progId="Equation.DSMT4">
                  <p:embed/>
                  <p:pic>
                    <p:nvPicPr>
                      <p:cNvPr id="5131"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626" y="1905000"/>
                        <a:ext cx="1654175"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1" name="Text Box 27"/>
          <p:cNvSpPr txBox="1">
            <a:spLocks noChangeArrowheads="1"/>
          </p:cNvSpPr>
          <p:nvPr/>
        </p:nvSpPr>
        <p:spPr bwMode="auto">
          <a:xfrm>
            <a:off x="6781800" y="609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Ta có:</a:t>
            </a:r>
          </a:p>
        </p:txBody>
      </p:sp>
      <p:sp>
        <p:nvSpPr>
          <p:cNvPr id="2" name="Rectangle 53"/>
          <p:cNvSpPr>
            <a:spLocks noChangeArrowheads="1"/>
          </p:cNvSpPr>
          <p:nvPr/>
        </p:nvSpPr>
        <p:spPr bwMode="auto">
          <a:xfrm>
            <a:off x="7772400" y="914400"/>
            <a:ext cx="457200" cy="838200"/>
          </a:xfrm>
          <a:prstGeom prst="rect">
            <a:avLst/>
          </a:prstGeom>
          <a:solidFill>
            <a:schemeClr val="accent1">
              <a:lumMod val="20000"/>
              <a:lumOff val="80000"/>
            </a:schemeClr>
          </a:solidFill>
          <a:ln>
            <a:noFill/>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5174" name="Rectangle 54"/>
          <p:cNvSpPr>
            <a:spLocks noChangeArrowheads="1"/>
          </p:cNvSpPr>
          <p:nvPr/>
        </p:nvSpPr>
        <p:spPr bwMode="auto">
          <a:xfrm>
            <a:off x="9753600" y="914400"/>
            <a:ext cx="3048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5175" name="Rectangle 55"/>
          <p:cNvSpPr>
            <a:spLocks noChangeArrowheads="1"/>
          </p:cNvSpPr>
          <p:nvPr/>
        </p:nvSpPr>
        <p:spPr bwMode="auto">
          <a:xfrm>
            <a:off x="9677400" y="914400"/>
            <a:ext cx="609600" cy="838200"/>
          </a:xfrm>
          <a:prstGeom prst="rect">
            <a:avLst/>
          </a:prstGeom>
          <a:solidFill>
            <a:schemeClr val="accent1">
              <a:lumMod val="20000"/>
              <a:lumOff val="80000"/>
            </a:schemeClr>
          </a:solidFill>
          <a:ln>
            <a:noFill/>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5176" name="Rectangle 56"/>
          <p:cNvSpPr>
            <a:spLocks noChangeArrowheads="1"/>
          </p:cNvSpPr>
          <p:nvPr/>
        </p:nvSpPr>
        <p:spPr bwMode="auto">
          <a:xfrm>
            <a:off x="7010400" y="1828800"/>
            <a:ext cx="1676400" cy="838200"/>
          </a:xfrm>
          <a:prstGeom prst="rect">
            <a:avLst/>
          </a:prstGeom>
          <a:solidFill>
            <a:schemeClr val="accent1">
              <a:lumMod val="20000"/>
              <a:lumOff val="80000"/>
            </a:schemeClr>
          </a:solidFill>
          <a:ln>
            <a:noFill/>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173" name="Text Box 29"/>
          <p:cNvSpPr txBox="1">
            <a:spLocks noChangeArrowheads="1"/>
          </p:cNvSpPr>
          <p:nvPr/>
        </p:nvSpPr>
        <p:spPr bwMode="auto">
          <a:xfrm>
            <a:off x="6705599" y="2741614"/>
            <a:ext cx="541020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i="1" dirty="0">
                <a:solidFill>
                  <a:srgbClr val="0000FF"/>
                </a:solidFill>
              </a:rPr>
              <a:t>Ta nói đoạn thẳng AB và CD tỉ lệ với hai đoạn thẳng A’B’ và C’D’</a:t>
            </a:r>
          </a:p>
        </p:txBody>
      </p:sp>
      <p:pic>
        <p:nvPicPr>
          <p:cNvPr id="68665" name="Picture 57" descr="Cau hoi"/>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0" y="438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9"/>
          <p:cNvSpPr txBox="1">
            <a:spLocks noChangeArrowheads="1"/>
          </p:cNvSpPr>
          <p:nvPr/>
        </p:nvSpPr>
        <p:spPr bwMode="auto">
          <a:xfrm>
            <a:off x="7086600" y="4189414"/>
            <a:ext cx="5029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i="1" dirty="0"/>
              <a:t>Vậy khi nào đoạn thẳng AB và CD tỉ lệ với hai đoạn thẳng A’B’ và C’D’?</a:t>
            </a:r>
          </a:p>
        </p:txBody>
      </p:sp>
      <p:sp>
        <p:nvSpPr>
          <p:cNvPr id="6172" name="Text Box 28"/>
          <p:cNvSpPr txBox="1">
            <a:spLocks noChangeArrowheads="1"/>
          </p:cNvSpPr>
          <p:nvPr/>
        </p:nvSpPr>
        <p:spPr bwMode="auto">
          <a:xfrm>
            <a:off x="114301" y="4459041"/>
            <a:ext cx="2209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dirty="0">
                <a:solidFill>
                  <a:srgbClr val="0000FF"/>
                </a:solidFill>
              </a:rPr>
              <a:t>Định nghĩa:</a:t>
            </a:r>
          </a:p>
        </p:txBody>
      </p:sp>
      <p:sp>
        <p:nvSpPr>
          <p:cNvPr id="4" name="Text Box 29"/>
          <p:cNvSpPr txBox="1">
            <a:spLocks noChangeArrowheads="1"/>
          </p:cNvSpPr>
          <p:nvPr/>
        </p:nvSpPr>
        <p:spPr bwMode="auto">
          <a:xfrm>
            <a:off x="144807" y="4921921"/>
            <a:ext cx="638140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Hai đoạn thẳng AB và CD gọi là tỉ lệ với hai đoạn thẳng A’B’ và C’D’ nếu có tỉ lệ thức :</a:t>
            </a:r>
          </a:p>
        </p:txBody>
      </p:sp>
      <p:graphicFrame>
        <p:nvGraphicFramePr>
          <p:cNvPr id="5135" name="Object 30"/>
          <p:cNvGraphicFramePr>
            <a:graphicFrameLocks noChangeAspect="1"/>
          </p:cNvGraphicFramePr>
          <p:nvPr>
            <p:extLst>
              <p:ext uri="{D42A27DB-BD31-4B8C-83A1-F6EECF244321}">
                <p14:modId xmlns:p14="http://schemas.microsoft.com/office/powerpoint/2010/main" val="526598343"/>
              </p:ext>
            </p:extLst>
          </p:nvPr>
        </p:nvGraphicFramePr>
        <p:xfrm>
          <a:off x="433056" y="5776912"/>
          <a:ext cx="3989388" cy="674688"/>
        </p:xfrm>
        <a:graphic>
          <a:graphicData uri="http://schemas.openxmlformats.org/presentationml/2006/ole">
            <mc:AlternateContent xmlns:mc="http://schemas.openxmlformats.org/markup-compatibility/2006">
              <mc:Choice xmlns:v="urn:schemas-microsoft-com:vml" Requires="v">
                <p:oleObj spid="_x0000_s5157" name="Equation" r:id="rId10" imgW="2324100" imgH="393700" progId="Equation.DSMT4">
                  <p:embed/>
                </p:oleObj>
              </mc:Choice>
              <mc:Fallback>
                <p:oleObj name="Equation" r:id="rId10" imgW="2324100" imgH="393700" progId="Equation.DSMT4">
                  <p:embed/>
                  <p:pic>
                    <p:nvPicPr>
                      <p:cNvPr id="5135"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056" y="5776912"/>
                        <a:ext cx="398938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1" name="Line 62"/>
          <p:cNvSpPr>
            <a:spLocks noChangeShapeType="1"/>
          </p:cNvSpPr>
          <p:nvPr/>
        </p:nvSpPr>
        <p:spPr bwMode="auto">
          <a:xfrm>
            <a:off x="6705600" y="533400"/>
            <a:ext cx="0" cy="6172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234817291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64"/>
                                        </p:tgtEl>
                                        <p:attrNameLst>
                                          <p:attrName>style.visibility</p:attrName>
                                        </p:attrNameLst>
                                      </p:cBhvr>
                                      <p:to>
                                        <p:strVal val="visible"/>
                                      </p:to>
                                    </p:set>
                                    <p:anim calcmode="discrete" valueType="clr">
                                      <p:cBhvr override="childStyle">
                                        <p:cTn id="7" dur="80"/>
                                        <p:tgtEl>
                                          <p:spTgt spid="61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64"/>
                                        </p:tgtEl>
                                        <p:attrNameLst>
                                          <p:attrName>fillcolor</p:attrName>
                                        </p:attrNameLst>
                                      </p:cBhvr>
                                      <p:tavLst>
                                        <p:tav tm="0">
                                          <p:val>
                                            <p:clrVal>
                                              <a:schemeClr val="accent2"/>
                                            </p:clrVal>
                                          </p:val>
                                        </p:tav>
                                        <p:tav tm="50000">
                                          <p:val>
                                            <p:clrVal>
                                              <a:schemeClr val="hlink"/>
                                            </p:clrVal>
                                          </p:val>
                                        </p:tav>
                                      </p:tavLst>
                                    </p:anim>
                                    <p:set>
                                      <p:cBhvr>
                                        <p:cTn id="9" dur="80"/>
                                        <p:tgtEl>
                                          <p:spTgt spid="616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blinds(horizontal)">
                                      <p:cBhvr>
                                        <p:cTn id="14" dur="500"/>
                                        <p:tgtEl>
                                          <p:spTgt spid="5126"/>
                                        </p:tgtEl>
                                      </p:cBhvr>
                                    </p:animEffect>
                                  </p:childTnLst>
                                </p:cTn>
                              </p:par>
                              <p:par>
                                <p:cTn id="15" presetID="4"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166"/>
                                        </p:tgtEl>
                                        <p:attrNameLst>
                                          <p:attrName>style.visibility</p:attrName>
                                        </p:attrNameLst>
                                      </p:cBhvr>
                                      <p:to>
                                        <p:strVal val="visible"/>
                                      </p:to>
                                    </p:set>
                                    <p:animEffect transition="in" filter="blinds(horizontal)">
                                      <p:cBhvr>
                                        <p:cTn id="23" dur="500"/>
                                        <p:tgtEl>
                                          <p:spTgt spid="61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171"/>
                                        </p:tgtEl>
                                        <p:attrNameLst>
                                          <p:attrName>style.visibility</p:attrName>
                                        </p:attrNameLst>
                                      </p:cBhvr>
                                      <p:to>
                                        <p:strVal val="visible"/>
                                      </p:to>
                                    </p:set>
                                    <p:anim calcmode="discrete" valueType="clr">
                                      <p:cBhvr override="childStyle">
                                        <p:cTn id="28" dur="80"/>
                                        <p:tgtEl>
                                          <p:spTgt spid="617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71"/>
                                        </p:tgtEl>
                                        <p:attrNameLst>
                                          <p:attrName>fillcolor</p:attrName>
                                        </p:attrNameLst>
                                      </p:cBhvr>
                                      <p:tavLst>
                                        <p:tav tm="0">
                                          <p:val>
                                            <p:clrVal>
                                              <a:schemeClr val="accent2"/>
                                            </p:clrVal>
                                          </p:val>
                                        </p:tav>
                                        <p:tav tm="50000">
                                          <p:val>
                                            <p:clrVal>
                                              <a:schemeClr val="hlink"/>
                                            </p:clrVal>
                                          </p:val>
                                        </p:tav>
                                      </p:tavLst>
                                    </p:anim>
                                    <p:set>
                                      <p:cBhvr>
                                        <p:cTn id="30" dur="80"/>
                                        <p:tgtEl>
                                          <p:spTgt spid="6171"/>
                                        </p:tgtEl>
                                        <p:attrNameLst>
                                          <p:attrName>fill.type</p:attrName>
                                        </p:attrNameLst>
                                      </p:cBhvr>
                                      <p:to>
                                        <p:strVal val="solid"/>
                                      </p:to>
                                    </p:set>
                                  </p:childTnLst>
                                </p:cTn>
                              </p:par>
                            </p:childTnLst>
                          </p:cTn>
                        </p:par>
                        <p:par>
                          <p:cTn id="31" fill="hold" nodeType="afterGroup">
                            <p:stCondLst>
                              <p:cond delay="240"/>
                            </p:stCondLst>
                            <p:childTnLst>
                              <p:par>
                                <p:cTn id="32" presetID="4" presetClass="entr" presetSubtype="16"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box(in)">
                                      <p:cBhvr>
                                        <p:cTn id="34" dur="500"/>
                                        <p:tgtEl>
                                          <p:spTgt spid="5130"/>
                                        </p:tgtEl>
                                      </p:cBhvr>
                                    </p:animEffect>
                                  </p:childTnLst>
                                </p:cTn>
                              </p:par>
                              <p:par>
                                <p:cTn id="35" presetID="4" presetClass="entr" presetSubtype="16" fill="hold" nodeType="withEffect">
                                  <p:stCondLst>
                                    <p:cond delay="0"/>
                                  </p:stCondLst>
                                  <p:childTnLst>
                                    <p:set>
                                      <p:cBhvr>
                                        <p:cTn id="36" dur="1" fill="hold">
                                          <p:stCondLst>
                                            <p:cond delay="0"/>
                                          </p:stCondLst>
                                        </p:cTn>
                                        <p:tgtEl>
                                          <p:spTgt spid="5131"/>
                                        </p:tgtEl>
                                        <p:attrNameLst>
                                          <p:attrName>style.visibility</p:attrName>
                                        </p:attrNameLst>
                                      </p:cBhvr>
                                      <p:to>
                                        <p:strVal val="visible"/>
                                      </p:to>
                                    </p:set>
                                    <p:animEffect transition="in" filter="box(in)">
                                      <p:cBhvr>
                                        <p:cTn id="37" dur="500"/>
                                        <p:tgtEl>
                                          <p:spTgt spid="51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xit" presetSubtype="12" fill="hold" grpId="0" nodeType="clickEffect">
                                  <p:stCondLst>
                                    <p:cond delay="0"/>
                                  </p:stCondLst>
                                  <p:childTnLst>
                                    <p:animEffect transition="out" filter="strips(downLeft)">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xit" presetSubtype="12" fill="hold" grpId="0" nodeType="clickEffect">
                                  <p:stCondLst>
                                    <p:cond delay="0"/>
                                  </p:stCondLst>
                                  <p:childTnLst>
                                    <p:animEffect transition="out" filter="strips(downLeft)">
                                      <p:cBhvr>
                                        <p:cTn id="46" dur="500"/>
                                        <p:tgtEl>
                                          <p:spTgt spid="5174"/>
                                        </p:tgtEl>
                                      </p:cBhvr>
                                    </p:animEffect>
                                    <p:set>
                                      <p:cBhvr>
                                        <p:cTn id="47" dur="1" fill="hold">
                                          <p:stCondLst>
                                            <p:cond delay="499"/>
                                          </p:stCondLst>
                                        </p:cTn>
                                        <p:tgtEl>
                                          <p:spTgt spid="517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xit" presetSubtype="12" fill="hold" grpId="0" nodeType="clickEffect">
                                  <p:stCondLst>
                                    <p:cond delay="0"/>
                                  </p:stCondLst>
                                  <p:childTnLst>
                                    <p:animEffect transition="out" filter="strips(downLeft)">
                                      <p:cBhvr>
                                        <p:cTn id="51" dur="500"/>
                                        <p:tgtEl>
                                          <p:spTgt spid="5175"/>
                                        </p:tgtEl>
                                      </p:cBhvr>
                                    </p:animEffect>
                                    <p:set>
                                      <p:cBhvr>
                                        <p:cTn id="52" dur="1" fill="hold">
                                          <p:stCondLst>
                                            <p:cond delay="499"/>
                                          </p:stCondLst>
                                        </p:cTn>
                                        <p:tgtEl>
                                          <p:spTgt spid="517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xit" presetSubtype="12" fill="hold" grpId="0" nodeType="clickEffect">
                                  <p:stCondLst>
                                    <p:cond delay="0"/>
                                  </p:stCondLst>
                                  <p:childTnLst>
                                    <p:animEffect transition="out" filter="strips(downLeft)">
                                      <p:cBhvr>
                                        <p:cTn id="56" dur="500"/>
                                        <p:tgtEl>
                                          <p:spTgt spid="5176"/>
                                        </p:tgtEl>
                                      </p:cBhvr>
                                    </p:animEffect>
                                    <p:set>
                                      <p:cBhvr>
                                        <p:cTn id="57" dur="1" fill="hold">
                                          <p:stCondLst>
                                            <p:cond delay="499"/>
                                          </p:stCondLst>
                                        </p:cTn>
                                        <p:tgtEl>
                                          <p:spTgt spid="517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6173"/>
                                        </p:tgtEl>
                                        <p:attrNameLst>
                                          <p:attrName>style.visibility</p:attrName>
                                        </p:attrNameLst>
                                      </p:cBhvr>
                                      <p:to>
                                        <p:strVal val="visible"/>
                                      </p:to>
                                    </p:set>
                                    <p:anim calcmode="discrete" valueType="clr">
                                      <p:cBhvr override="childStyle">
                                        <p:cTn id="62" dur="80"/>
                                        <p:tgtEl>
                                          <p:spTgt spid="6173"/>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6173"/>
                                        </p:tgtEl>
                                        <p:attrNameLst>
                                          <p:attrName>fillcolor</p:attrName>
                                        </p:attrNameLst>
                                      </p:cBhvr>
                                      <p:tavLst>
                                        <p:tav tm="0">
                                          <p:val>
                                            <p:clrVal>
                                              <a:schemeClr val="accent2"/>
                                            </p:clrVal>
                                          </p:val>
                                        </p:tav>
                                        <p:tav tm="50000">
                                          <p:val>
                                            <p:clrVal>
                                              <a:schemeClr val="hlink"/>
                                            </p:clrVal>
                                          </p:val>
                                        </p:tav>
                                      </p:tavLst>
                                    </p:anim>
                                    <p:set>
                                      <p:cBhvr>
                                        <p:cTn id="64" dur="80"/>
                                        <p:tgtEl>
                                          <p:spTgt spid="6173"/>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68665"/>
                                        </p:tgtEl>
                                        <p:attrNameLst>
                                          <p:attrName>style.visibility</p:attrName>
                                        </p:attrNameLst>
                                      </p:cBhvr>
                                      <p:to>
                                        <p:strVal val="visible"/>
                                      </p:to>
                                    </p:set>
                                    <p:animEffect transition="in" filter="blinds(horizontal)">
                                      <p:cBhvr>
                                        <p:cTn id="69" dur="500"/>
                                        <p:tgtEl>
                                          <p:spTgt spid="6866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3"/>
                                        </p:tgtEl>
                                        <p:attrNameLst>
                                          <p:attrName>style.visibility</p:attrName>
                                        </p:attrNameLst>
                                      </p:cBhvr>
                                      <p:to>
                                        <p:strVal val="visible"/>
                                      </p:to>
                                    </p:set>
                                    <p:anim calcmode="discrete" valueType="clr">
                                      <p:cBhvr override="childStyle">
                                        <p:cTn id="7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
                                        </p:tgtEl>
                                        <p:attrNameLst>
                                          <p:attrName>fillcolor</p:attrName>
                                        </p:attrNameLst>
                                      </p:cBhvr>
                                      <p:tavLst>
                                        <p:tav tm="0">
                                          <p:val>
                                            <p:clrVal>
                                              <a:schemeClr val="accent2"/>
                                            </p:clrVal>
                                          </p:val>
                                        </p:tav>
                                        <p:tav tm="50000">
                                          <p:val>
                                            <p:clrVal>
                                              <a:schemeClr val="hlink"/>
                                            </p:clrVal>
                                          </p:val>
                                        </p:tav>
                                      </p:tavLst>
                                    </p:anim>
                                    <p:set>
                                      <p:cBhvr>
                                        <p:cTn id="76" dur="80"/>
                                        <p:tgtEl>
                                          <p:spTgt spid="3"/>
                                        </p:tgtEl>
                                        <p:attrNameLst>
                                          <p:attrName>fill.type</p:attrName>
                                        </p:attrNameLst>
                                      </p:cBhvr>
                                      <p:to>
                                        <p:strVal val="solid"/>
                                      </p:to>
                                    </p:set>
                                  </p:childTnLst>
                                </p:cTn>
                              </p:par>
                            </p:childTnLst>
                          </p:cTn>
                        </p:par>
                        <p:par>
                          <p:cTn id="77" fill="hold" nodeType="afterGroup">
                            <p:stCondLst>
                              <p:cond delay="2200"/>
                            </p:stCondLst>
                            <p:childTnLst>
                              <p:par>
                                <p:cTn id="78" presetID="27" presetClass="entr" presetSubtype="0" fill="hold" grpId="0" nodeType="afterEffect">
                                  <p:stCondLst>
                                    <p:cond delay="0"/>
                                  </p:stCondLst>
                                  <p:iterate type="lt">
                                    <p:tmPct val="50000"/>
                                  </p:iterate>
                                  <p:childTnLst>
                                    <p:set>
                                      <p:cBhvr>
                                        <p:cTn id="79" dur="1" fill="hold">
                                          <p:stCondLst>
                                            <p:cond delay="0"/>
                                          </p:stCondLst>
                                        </p:cTn>
                                        <p:tgtEl>
                                          <p:spTgt spid="6172"/>
                                        </p:tgtEl>
                                        <p:attrNameLst>
                                          <p:attrName>style.visibility</p:attrName>
                                        </p:attrNameLst>
                                      </p:cBhvr>
                                      <p:to>
                                        <p:strVal val="visible"/>
                                      </p:to>
                                    </p:set>
                                    <p:anim calcmode="discrete" valueType="clr">
                                      <p:cBhvr override="childStyle">
                                        <p:cTn id="80" dur="80"/>
                                        <p:tgtEl>
                                          <p:spTgt spid="6172"/>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6172"/>
                                        </p:tgtEl>
                                        <p:attrNameLst>
                                          <p:attrName>fillcolor</p:attrName>
                                        </p:attrNameLst>
                                      </p:cBhvr>
                                      <p:tavLst>
                                        <p:tav tm="0">
                                          <p:val>
                                            <p:clrVal>
                                              <a:schemeClr val="accent2"/>
                                            </p:clrVal>
                                          </p:val>
                                        </p:tav>
                                        <p:tav tm="50000">
                                          <p:val>
                                            <p:clrVal>
                                              <a:schemeClr val="hlink"/>
                                            </p:clrVal>
                                          </p:val>
                                        </p:tav>
                                      </p:tavLst>
                                    </p:anim>
                                    <p:set>
                                      <p:cBhvr>
                                        <p:cTn id="82" dur="80"/>
                                        <p:tgtEl>
                                          <p:spTgt spid="6172"/>
                                        </p:tgtEl>
                                        <p:attrNameLst>
                                          <p:attrName>fill.type</p:attrName>
                                        </p:attrNameLst>
                                      </p:cBhvr>
                                      <p:to>
                                        <p:strVal val="solid"/>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4"/>
                                        </p:tgtEl>
                                        <p:attrNameLst>
                                          <p:attrName>style.visibility</p:attrName>
                                        </p:attrNameLst>
                                      </p:cBhvr>
                                      <p:to>
                                        <p:strVal val="visible"/>
                                      </p:to>
                                    </p:set>
                                    <p:anim calcmode="discrete" valueType="clr">
                                      <p:cBhvr override="childStyle">
                                        <p:cTn id="8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4"/>
                                        </p:tgtEl>
                                        <p:attrNameLst>
                                          <p:attrName>fillcolor</p:attrName>
                                        </p:attrNameLst>
                                      </p:cBhvr>
                                      <p:tavLst>
                                        <p:tav tm="0">
                                          <p:val>
                                            <p:clrVal>
                                              <a:schemeClr val="accent2"/>
                                            </p:clrVal>
                                          </p:val>
                                        </p:tav>
                                        <p:tav tm="50000">
                                          <p:val>
                                            <p:clrVal>
                                              <a:schemeClr val="hlink"/>
                                            </p:clrVal>
                                          </p:val>
                                        </p:tav>
                                      </p:tavLst>
                                    </p:anim>
                                    <p:set>
                                      <p:cBhvr>
                                        <p:cTn id="89" dur="80"/>
                                        <p:tgtEl>
                                          <p:spTgt spid="4"/>
                                        </p:tgtEl>
                                        <p:attrNameLst>
                                          <p:attrName>fill.type</p:attrName>
                                        </p:attrNameLst>
                                      </p:cBhvr>
                                      <p:to>
                                        <p:strVal val="solid"/>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nodeType="clickEffect">
                                  <p:stCondLst>
                                    <p:cond delay="0"/>
                                  </p:stCondLst>
                                  <p:childTnLst>
                                    <p:set>
                                      <p:cBhvr>
                                        <p:cTn id="93" dur="1" fill="hold">
                                          <p:stCondLst>
                                            <p:cond delay="0"/>
                                          </p:stCondLst>
                                        </p:cTn>
                                        <p:tgtEl>
                                          <p:spTgt spid="5135"/>
                                        </p:tgtEl>
                                        <p:attrNameLst>
                                          <p:attrName>style.visibility</p:attrName>
                                        </p:attrNameLst>
                                      </p:cBhvr>
                                      <p:to>
                                        <p:strVal val="visible"/>
                                      </p:to>
                                    </p:set>
                                    <p:animEffect transition="in" filter="box(in)">
                                      <p:cBhvr>
                                        <p:cTn id="94"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P spid="5126" grpId="0" animBg="1"/>
      <p:bldP spid="6166" grpId="0"/>
      <p:bldP spid="6171" grpId="0"/>
      <p:bldP spid="2" grpId="0" animBg="1"/>
      <p:bldP spid="5174" grpId="0" animBg="1"/>
      <p:bldP spid="5175" grpId="0" animBg="1"/>
      <p:bldP spid="5176" grpId="0" animBg="1"/>
      <p:bldP spid="6173" grpId="0"/>
      <p:bldP spid="3" grpId="0"/>
      <p:bldP spid="617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6870" y="0"/>
            <a:ext cx="12115800" cy="693420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43" name="Text Box 4"/>
          <p:cNvSpPr txBox="1">
            <a:spLocks noChangeArrowheads="1"/>
          </p:cNvSpPr>
          <p:nvPr/>
        </p:nvSpPr>
        <p:spPr bwMode="auto">
          <a:xfrm>
            <a:off x="72844" y="582431"/>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10244" name="Text Box 5"/>
          <p:cNvSpPr txBox="1">
            <a:spLocks noChangeArrowheads="1"/>
          </p:cNvSpPr>
          <p:nvPr/>
        </p:nvSpPr>
        <p:spPr bwMode="auto">
          <a:xfrm>
            <a:off x="87255" y="1026872"/>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2. Đoạn thẳng tỉ lệ</a:t>
            </a:r>
          </a:p>
        </p:txBody>
      </p:sp>
      <p:sp>
        <p:nvSpPr>
          <p:cNvPr id="7185" name="Text Box 17"/>
          <p:cNvSpPr txBox="1">
            <a:spLocks noChangeArrowheads="1"/>
          </p:cNvSpPr>
          <p:nvPr/>
        </p:nvSpPr>
        <p:spPr bwMode="auto">
          <a:xfrm>
            <a:off x="87255" y="1469845"/>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3. Định lí Ta-lét trong tam giác</a:t>
            </a:r>
          </a:p>
        </p:txBody>
      </p:sp>
      <p:sp>
        <p:nvSpPr>
          <p:cNvPr id="6151" name="Rectangle 18"/>
          <p:cNvSpPr>
            <a:spLocks noChangeArrowheads="1"/>
          </p:cNvSpPr>
          <p:nvPr/>
        </p:nvSpPr>
        <p:spPr bwMode="auto">
          <a:xfrm>
            <a:off x="189589" y="1914286"/>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400" b="1">
                <a:solidFill>
                  <a:schemeClr val="bg1"/>
                </a:solidFill>
              </a:rPr>
              <a:t>?3</a:t>
            </a:r>
          </a:p>
        </p:txBody>
      </p:sp>
      <p:sp>
        <p:nvSpPr>
          <p:cNvPr id="7187" name="Text Box 19"/>
          <p:cNvSpPr txBox="1">
            <a:spLocks noChangeArrowheads="1"/>
          </p:cNvSpPr>
          <p:nvPr/>
        </p:nvSpPr>
        <p:spPr bwMode="auto">
          <a:xfrm>
            <a:off x="315857" y="1938246"/>
            <a:ext cx="79375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2000" i="1" dirty="0"/>
              <a:t>     </a:t>
            </a:r>
            <a:r>
              <a:rPr lang="en-US" altLang="en-US" sz="2400" i="1" dirty="0"/>
              <a:t>Vẽ tam giác ABC trên giấy kẻ học sinh như trên hình 3. Dựng đường thẳng a song </a:t>
            </a:r>
            <a:r>
              <a:rPr lang="en-US" altLang="en-US" sz="2400" i="1" dirty="0" err="1"/>
              <a:t>song</a:t>
            </a:r>
            <a:r>
              <a:rPr lang="en-US" altLang="en-US" sz="2400" i="1" dirty="0"/>
              <a:t> với cạnh </a:t>
            </a:r>
            <a:r>
              <a:rPr lang="en-US" altLang="en-US" sz="2400" i="1" dirty="0" err="1"/>
              <a:t>BC,cắt</a:t>
            </a:r>
            <a:r>
              <a:rPr lang="en-US" altLang="en-US" sz="2400" i="1" dirty="0"/>
              <a:t> hai cạnh AB, AC theo thứ tự tại B’ và C’.</a:t>
            </a:r>
          </a:p>
        </p:txBody>
      </p:sp>
      <p:sp>
        <p:nvSpPr>
          <p:cNvPr id="6153" name="Rectangle 20"/>
          <p:cNvSpPr>
            <a:spLocks noChangeArrowheads="1"/>
          </p:cNvSpPr>
          <p:nvPr/>
        </p:nvSpPr>
        <p:spPr bwMode="auto">
          <a:xfrm>
            <a:off x="306087" y="3130551"/>
            <a:ext cx="79557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000" i="1" dirty="0"/>
              <a:t>    </a:t>
            </a:r>
            <a:r>
              <a:rPr lang="en-US" altLang="en-US" sz="2400" i="1" dirty="0"/>
              <a:t>Đường thẳng a định ra trên cạnh AB ba đoạn thẳng AB’, B’B và AB, và định ra trên cạnh AC ba đoạn thẳng tương ứng là AC’, C’C và AC</a:t>
            </a:r>
            <a:r>
              <a:rPr lang="en-US" altLang="en-US" sz="2000" i="1" dirty="0"/>
              <a:t>.</a:t>
            </a:r>
          </a:p>
        </p:txBody>
      </p:sp>
      <p:sp>
        <p:nvSpPr>
          <p:cNvPr id="6154" name="Rectangle 21"/>
          <p:cNvSpPr>
            <a:spLocks noChangeArrowheads="1"/>
          </p:cNvSpPr>
          <p:nvPr/>
        </p:nvSpPr>
        <p:spPr bwMode="auto">
          <a:xfrm>
            <a:off x="2604364" y="3841192"/>
            <a:ext cx="3325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i="1" dirty="0"/>
              <a:t>So sánh các tỉ số</a:t>
            </a:r>
            <a:r>
              <a:rPr lang="en-US" altLang="en-US" sz="2000" i="1" dirty="0"/>
              <a:t>:</a:t>
            </a:r>
          </a:p>
        </p:txBody>
      </p:sp>
      <p:graphicFrame>
        <p:nvGraphicFramePr>
          <p:cNvPr id="6155" name="Object 22"/>
          <p:cNvGraphicFramePr>
            <a:graphicFrameLocks noChangeAspect="1"/>
          </p:cNvGraphicFramePr>
          <p:nvPr>
            <p:extLst>
              <p:ext uri="{D42A27DB-BD31-4B8C-83A1-F6EECF244321}">
                <p14:modId xmlns:p14="http://schemas.microsoft.com/office/powerpoint/2010/main" val="499426502"/>
              </p:ext>
            </p:extLst>
          </p:nvPr>
        </p:nvGraphicFramePr>
        <p:xfrm>
          <a:off x="236537" y="4607227"/>
          <a:ext cx="8812863" cy="731537"/>
        </p:xfrm>
        <a:graphic>
          <a:graphicData uri="http://schemas.openxmlformats.org/presentationml/2006/ole">
            <mc:AlternateContent xmlns:mc="http://schemas.openxmlformats.org/markup-compatibility/2006">
              <mc:Choice xmlns:v="urn:schemas-microsoft-com:vml" Requires="v">
                <p:oleObj spid="_x0000_s6164" name="Equation" r:id="rId3" imgW="4737100" imgH="393700" progId="Equation.DSMT4">
                  <p:embed/>
                </p:oleObj>
              </mc:Choice>
              <mc:Fallback>
                <p:oleObj name="Equation" r:id="rId3" imgW="4737100" imgH="393700" progId="Equation.DSMT4">
                  <p:embed/>
                  <p:pic>
                    <p:nvPicPr>
                      <p:cNvPr id="6155"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 y="4607227"/>
                        <a:ext cx="8812863" cy="731537"/>
                      </a:xfrm>
                      <a:prstGeom prst="rect">
                        <a:avLst/>
                      </a:prstGeom>
                      <a:noFill/>
                      <a:ln>
                        <a:noFill/>
                      </a:ln>
                      <a:effectLst/>
                    </p:spPr>
                  </p:pic>
                </p:oleObj>
              </mc:Fallback>
            </mc:AlternateContent>
          </a:graphicData>
        </a:graphic>
      </p:graphicFrame>
      <p:sp>
        <p:nvSpPr>
          <p:cNvPr id="6156" name="Rectangle 23"/>
          <p:cNvSpPr>
            <a:spLocks noChangeArrowheads="1"/>
          </p:cNvSpPr>
          <p:nvPr/>
        </p:nvSpPr>
        <p:spPr bwMode="auto">
          <a:xfrm>
            <a:off x="849191" y="4699478"/>
            <a:ext cx="865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000" i="1" dirty="0"/>
              <a:t>    </a:t>
            </a:r>
            <a:r>
              <a:rPr lang="en-US" altLang="en-US" sz="2400" i="1" dirty="0"/>
              <a:t>và                                        </a:t>
            </a:r>
            <a:r>
              <a:rPr lang="en-US" altLang="en-US" sz="2400" i="1" dirty="0" err="1" smtClean="0"/>
              <a:t>và</a:t>
            </a:r>
            <a:r>
              <a:rPr lang="en-US" altLang="en-US" sz="2400" i="1" dirty="0" smtClean="0"/>
              <a:t>                                          </a:t>
            </a:r>
            <a:r>
              <a:rPr lang="en-US" altLang="en-US" sz="2400" i="1" dirty="0" err="1" smtClean="0"/>
              <a:t>và</a:t>
            </a:r>
            <a:endParaRPr lang="en-US" altLang="en-US" sz="2400" i="1" dirty="0"/>
          </a:p>
        </p:txBody>
      </p:sp>
      <p:graphicFrame>
        <p:nvGraphicFramePr>
          <p:cNvPr id="6157" name="Object 1"/>
          <p:cNvGraphicFramePr>
            <a:graphicFrameLocks noChangeAspect="1"/>
          </p:cNvGraphicFramePr>
          <p:nvPr>
            <p:extLst>
              <p:ext uri="{D42A27DB-BD31-4B8C-83A1-F6EECF244321}">
                <p14:modId xmlns:p14="http://schemas.microsoft.com/office/powerpoint/2010/main" val="3862598576"/>
              </p:ext>
            </p:extLst>
          </p:nvPr>
        </p:nvGraphicFramePr>
        <p:xfrm>
          <a:off x="494388" y="5515814"/>
          <a:ext cx="8954411" cy="739775"/>
        </p:xfrm>
        <a:graphic>
          <a:graphicData uri="http://schemas.openxmlformats.org/presentationml/2006/ole">
            <mc:AlternateContent xmlns:mc="http://schemas.openxmlformats.org/markup-compatibility/2006">
              <mc:Choice xmlns:v="urn:schemas-microsoft-com:vml" Requires="v">
                <p:oleObj spid="_x0000_s6165" name="Equation" r:id="rId5" imgW="4597400" imgH="431800" progId="Equation.DSMT4">
                  <p:embed/>
                </p:oleObj>
              </mc:Choice>
              <mc:Fallback>
                <p:oleObj name="Equation" r:id="rId5" imgW="4597400" imgH="431800" progId="Equation.DSMT4">
                  <p:embed/>
                  <p:pic>
                    <p:nvPicPr>
                      <p:cNvPr id="615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88" y="5515814"/>
                        <a:ext cx="8954411" cy="739775"/>
                      </a:xfrm>
                      <a:prstGeom prst="rect">
                        <a:avLst/>
                      </a:prstGeom>
                      <a:noFill/>
                      <a:ln>
                        <a:noFill/>
                      </a:ln>
                      <a:effectLst/>
                    </p:spPr>
                  </p:pic>
                </p:oleObj>
              </mc:Fallback>
            </mc:AlternateContent>
          </a:graphicData>
        </a:graphic>
      </p:graphicFrame>
      <p:cxnSp>
        <p:nvCxnSpPr>
          <p:cNvPr id="4" name="Straight Connector 3"/>
          <p:cNvCxnSpPr/>
          <p:nvPr/>
        </p:nvCxnSpPr>
        <p:spPr>
          <a:xfrm>
            <a:off x="3200400" y="4607227"/>
            <a:ext cx="0" cy="2105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60123" y="4607226"/>
            <a:ext cx="0" cy="2105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70" name="Rectangle 58"/>
          <p:cNvSpPr>
            <a:spLocks noChangeArrowheads="1"/>
          </p:cNvSpPr>
          <p:nvPr/>
        </p:nvSpPr>
        <p:spPr bwMode="auto">
          <a:xfrm>
            <a:off x="8253413" y="3810000"/>
            <a:ext cx="952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a:t>Hình 3</a:t>
            </a:r>
          </a:p>
        </p:txBody>
      </p:sp>
      <p:pic>
        <p:nvPicPr>
          <p:cNvPr id="6188"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1838" y="811031"/>
            <a:ext cx="3848100" cy="30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29393" y="5431015"/>
            <a:ext cx="817563" cy="990600"/>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19" name="Rectangle 18"/>
          <p:cNvSpPr/>
          <p:nvPr/>
        </p:nvSpPr>
        <p:spPr>
          <a:xfrm>
            <a:off x="3643437" y="5458095"/>
            <a:ext cx="1635125" cy="817644"/>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0" name="Rectangle 19"/>
          <p:cNvSpPr/>
          <p:nvPr/>
        </p:nvSpPr>
        <p:spPr>
          <a:xfrm>
            <a:off x="5262015" y="5445131"/>
            <a:ext cx="757785" cy="846898"/>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1" name="Rectangle 20"/>
          <p:cNvSpPr/>
          <p:nvPr/>
        </p:nvSpPr>
        <p:spPr>
          <a:xfrm>
            <a:off x="7111998" y="5394529"/>
            <a:ext cx="1510324" cy="784535"/>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2" name="Rectangle 21"/>
          <p:cNvSpPr/>
          <p:nvPr/>
        </p:nvSpPr>
        <p:spPr>
          <a:xfrm>
            <a:off x="8622322" y="5394529"/>
            <a:ext cx="885093" cy="807457"/>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Tree>
    <p:extLst>
      <p:ext uri="{BB962C8B-B14F-4D97-AF65-F5344CB8AC3E}">
        <p14:creationId xmlns:p14="http://schemas.microsoft.com/office/powerpoint/2010/main" val="339914979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85"/>
                                        </p:tgtEl>
                                        <p:attrNameLst>
                                          <p:attrName>style.visibility</p:attrName>
                                        </p:attrNameLst>
                                      </p:cBhvr>
                                      <p:to>
                                        <p:strVal val="visible"/>
                                      </p:to>
                                    </p:set>
                                    <p:anim calcmode="discrete" valueType="clr">
                                      <p:cBhvr override="childStyle">
                                        <p:cTn id="7" dur="80"/>
                                        <p:tgtEl>
                                          <p:spTgt spid="71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5"/>
                                        </p:tgtEl>
                                        <p:attrNameLst>
                                          <p:attrName>fillcolor</p:attrName>
                                        </p:attrNameLst>
                                      </p:cBhvr>
                                      <p:tavLst>
                                        <p:tav tm="0">
                                          <p:val>
                                            <p:clrVal>
                                              <a:schemeClr val="accent2"/>
                                            </p:clrVal>
                                          </p:val>
                                        </p:tav>
                                        <p:tav tm="50000">
                                          <p:val>
                                            <p:clrVal>
                                              <a:schemeClr val="hlink"/>
                                            </p:clrVal>
                                          </p:val>
                                        </p:tav>
                                      </p:tavLst>
                                    </p:anim>
                                    <p:set>
                                      <p:cBhvr>
                                        <p:cTn id="9" dur="80"/>
                                        <p:tgtEl>
                                          <p:spTgt spid="71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blinds(horizontal)">
                                      <p:cBhvr>
                                        <p:cTn id="14" dur="500"/>
                                        <p:tgtEl>
                                          <p:spTgt spid="6151"/>
                                        </p:tgtEl>
                                      </p:cBhvr>
                                    </p:animEffect>
                                  </p:childTnLst>
                                </p:cTn>
                              </p:par>
                              <p:par>
                                <p:cTn id="15" presetID="3" presetClass="entr" presetSubtype="10" fill="hold" nodeType="withEffect">
                                  <p:stCondLst>
                                    <p:cond delay="0"/>
                                  </p:stCondLst>
                                  <p:childTnLst>
                                    <p:set>
                                      <p:cBhvr>
                                        <p:cTn id="16" dur="1" fill="hold">
                                          <p:stCondLst>
                                            <p:cond delay="0"/>
                                          </p:stCondLst>
                                        </p:cTn>
                                        <p:tgtEl>
                                          <p:spTgt spid="7187"/>
                                        </p:tgtEl>
                                        <p:attrNameLst>
                                          <p:attrName>style.visibility</p:attrName>
                                        </p:attrNameLst>
                                      </p:cBhvr>
                                      <p:to>
                                        <p:strVal val="visible"/>
                                      </p:to>
                                    </p:set>
                                    <p:animEffect transition="in" filter="blinds(horizontal)">
                                      <p:cBhvr>
                                        <p:cTn id="17" dur="500"/>
                                        <p:tgtEl>
                                          <p:spTgt spid="7187"/>
                                        </p:tgtEl>
                                      </p:cBhvr>
                                    </p:animEffect>
                                  </p:childTnLst>
                                </p:cTn>
                              </p:par>
                              <p:par>
                                <p:cTn id="18" presetID="3" presetClass="entr" presetSubtype="10" fill="hold" nodeType="withEffect">
                                  <p:stCondLst>
                                    <p:cond delay="0"/>
                                  </p:stCondLst>
                                  <p:childTnLst>
                                    <p:set>
                                      <p:cBhvr>
                                        <p:cTn id="19" dur="1" fill="hold">
                                          <p:stCondLst>
                                            <p:cond delay="0"/>
                                          </p:stCondLst>
                                        </p:cTn>
                                        <p:tgtEl>
                                          <p:spTgt spid="6153"/>
                                        </p:tgtEl>
                                        <p:attrNameLst>
                                          <p:attrName>style.visibility</p:attrName>
                                        </p:attrNameLst>
                                      </p:cBhvr>
                                      <p:to>
                                        <p:strVal val="visible"/>
                                      </p:to>
                                    </p:set>
                                    <p:animEffect transition="in" filter="blinds(horizontal)">
                                      <p:cBhvr>
                                        <p:cTn id="20" dur="500"/>
                                        <p:tgtEl>
                                          <p:spTgt spid="61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170"/>
                                        </p:tgtEl>
                                        <p:attrNameLst>
                                          <p:attrName>style.visibility</p:attrName>
                                        </p:attrNameLst>
                                      </p:cBhvr>
                                      <p:to>
                                        <p:strVal val="visible"/>
                                      </p:to>
                                    </p:set>
                                    <p:animEffect transition="in" filter="blinds(horizontal)">
                                      <p:cBhvr>
                                        <p:cTn id="25" dur="500"/>
                                        <p:tgtEl>
                                          <p:spTgt spid="6170"/>
                                        </p:tgtEl>
                                      </p:cBhvr>
                                    </p:animEffect>
                                  </p:childTnLst>
                                </p:cTn>
                              </p:par>
                              <p:par>
                                <p:cTn id="26" presetID="3" presetClass="entr" presetSubtype="10" fill="hold" nodeType="withEffect">
                                  <p:stCondLst>
                                    <p:cond delay="0"/>
                                  </p:stCondLst>
                                  <p:childTnLst>
                                    <p:set>
                                      <p:cBhvr>
                                        <p:cTn id="27" dur="1" fill="hold">
                                          <p:stCondLst>
                                            <p:cond delay="0"/>
                                          </p:stCondLst>
                                        </p:cTn>
                                        <p:tgtEl>
                                          <p:spTgt spid="6188"/>
                                        </p:tgtEl>
                                        <p:attrNameLst>
                                          <p:attrName>style.visibility</p:attrName>
                                        </p:attrNameLst>
                                      </p:cBhvr>
                                      <p:to>
                                        <p:strVal val="visible"/>
                                      </p:to>
                                    </p:set>
                                    <p:animEffect transition="in" filter="blinds(horizontal)">
                                      <p:cBhvr>
                                        <p:cTn id="28" dur="500"/>
                                        <p:tgtEl>
                                          <p:spTgt spid="61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154"/>
                                        </p:tgtEl>
                                        <p:attrNameLst>
                                          <p:attrName>style.visibility</p:attrName>
                                        </p:attrNameLst>
                                      </p:cBhvr>
                                      <p:to>
                                        <p:strVal val="visible"/>
                                      </p:to>
                                    </p:set>
                                    <p:animEffect transition="in" filter="blinds(horizontal)">
                                      <p:cBhvr>
                                        <p:cTn id="33" dur="500"/>
                                        <p:tgtEl>
                                          <p:spTgt spid="6154"/>
                                        </p:tgtEl>
                                      </p:cBhvr>
                                    </p:animEffect>
                                  </p:childTnLst>
                                </p:cTn>
                              </p:par>
                              <p:par>
                                <p:cTn id="34" presetID="3" presetClass="entr" presetSubtype="10" fill="hold" nodeType="withEffect">
                                  <p:stCondLst>
                                    <p:cond delay="0"/>
                                  </p:stCondLst>
                                  <p:childTnLst>
                                    <p:set>
                                      <p:cBhvr>
                                        <p:cTn id="35" dur="1" fill="hold">
                                          <p:stCondLst>
                                            <p:cond delay="0"/>
                                          </p:stCondLst>
                                        </p:cTn>
                                        <p:tgtEl>
                                          <p:spTgt spid="6156"/>
                                        </p:tgtEl>
                                        <p:attrNameLst>
                                          <p:attrName>style.visibility</p:attrName>
                                        </p:attrNameLst>
                                      </p:cBhvr>
                                      <p:to>
                                        <p:strVal val="visible"/>
                                      </p:to>
                                    </p:set>
                                    <p:animEffect transition="in" filter="blinds(horizontal)">
                                      <p:cBhvr>
                                        <p:cTn id="36" dur="500"/>
                                        <p:tgtEl>
                                          <p:spTgt spid="6156"/>
                                        </p:tgtEl>
                                      </p:cBhvr>
                                    </p:animEffect>
                                  </p:childTnLst>
                                </p:cTn>
                              </p:par>
                              <p:par>
                                <p:cTn id="37" presetID="3" presetClass="entr" presetSubtype="10" fill="hold" nodeType="withEffect">
                                  <p:stCondLst>
                                    <p:cond delay="0"/>
                                  </p:stCondLst>
                                  <p:childTnLst>
                                    <p:set>
                                      <p:cBhvr>
                                        <p:cTn id="38" dur="1" fill="hold">
                                          <p:stCondLst>
                                            <p:cond delay="0"/>
                                          </p:stCondLst>
                                        </p:cTn>
                                        <p:tgtEl>
                                          <p:spTgt spid="6155"/>
                                        </p:tgtEl>
                                        <p:attrNameLst>
                                          <p:attrName>style.visibility</p:attrName>
                                        </p:attrNameLst>
                                      </p:cBhvr>
                                      <p:to>
                                        <p:strVal val="visible"/>
                                      </p:to>
                                    </p:set>
                                    <p:animEffect transition="in" filter="blinds(horizontal)">
                                      <p:cBhvr>
                                        <p:cTn id="39" dur="500"/>
                                        <p:tgtEl>
                                          <p:spTgt spid="615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6157"/>
                                        </p:tgtEl>
                                        <p:attrNameLst>
                                          <p:attrName>style.visibility</p:attrName>
                                        </p:attrNameLst>
                                      </p:cBhvr>
                                      <p:to>
                                        <p:strVal val="visible"/>
                                      </p:to>
                                    </p:set>
                                    <p:animEffect transition="in" filter="checkerboard(across)">
                                      <p:cBhvr>
                                        <p:cTn id="44" dur="500"/>
                                        <p:tgtEl>
                                          <p:spTgt spid="61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xit" presetSubtype="4" fill="hold" nodeType="clickEffect">
                                  <p:stCondLst>
                                    <p:cond delay="0"/>
                                  </p:stCondLst>
                                  <p:childTnLst>
                                    <p:anim calcmode="lin" valueType="num">
                                      <p:cBhvr additive="base">
                                        <p:cTn id="48" dur="500"/>
                                        <p:tgtEl>
                                          <p:spTgt spid="2"/>
                                        </p:tgtEl>
                                        <p:attrNameLst>
                                          <p:attrName>ppt_y</p:attrName>
                                        </p:attrNameLst>
                                      </p:cBhvr>
                                      <p:tavLst>
                                        <p:tav tm="0">
                                          <p:val>
                                            <p:strVal val="#ppt_y"/>
                                          </p:val>
                                        </p:tav>
                                        <p:tav tm="100000">
                                          <p:val>
                                            <p:strVal val="#ppt_y+#ppt_h*1.125000"/>
                                          </p:val>
                                        </p:tav>
                                      </p:tavLst>
                                    </p:anim>
                                    <p:animEffect transition="out" filter="wipe(down)">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9"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dissolve">
                                      <p:cBhvr>
                                        <p:cTn id="53" dur="500"/>
                                        <p:tgtEl>
                                          <p:spTgt spid="4"/>
                                        </p:tgtEl>
                                      </p:cBhvr>
                                    </p:animEffect>
                                  </p:childTnLst>
                                </p:cTn>
                              </p:par>
                              <p:par>
                                <p:cTn id="54" presetID="9"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xit" presetSubtype="4" fill="hold" nodeType="clickEffect">
                                  <p:stCondLst>
                                    <p:cond delay="0"/>
                                  </p:stCondLst>
                                  <p:childTnLst>
                                    <p:anim calcmode="lin" valueType="num">
                                      <p:cBhvr additive="base">
                                        <p:cTn id="60" dur="500"/>
                                        <p:tgtEl>
                                          <p:spTgt spid="19"/>
                                        </p:tgtEl>
                                        <p:attrNameLst>
                                          <p:attrName>ppt_y</p:attrName>
                                        </p:attrNameLst>
                                      </p:cBhvr>
                                      <p:tavLst>
                                        <p:tav tm="0">
                                          <p:val>
                                            <p:strVal val="#ppt_y"/>
                                          </p:val>
                                        </p:tav>
                                        <p:tav tm="100000">
                                          <p:val>
                                            <p:strVal val="#ppt_y+#ppt_h*1.125000"/>
                                          </p:val>
                                        </p:tav>
                                      </p:tavLst>
                                    </p:anim>
                                    <p:animEffect transition="out" filter="wipe(down)">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xit" presetSubtype="4" fill="hold" nodeType="clickEffect">
                                  <p:stCondLst>
                                    <p:cond delay="0"/>
                                  </p:stCondLst>
                                  <p:childTnLst>
                                    <p:anim calcmode="lin" valueType="num">
                                      <p:cBhvr additive="base">
                                        <p:cTn id="66" dur="500"/>
                                        <p:tgtEl>
                                          <p:spTgt spid="20"/>
                                        </p:tgtEl>
                                        <p:attrNameLst>
                                          <p:attrName>ppt_y</p:attrName>
                                        </p:attrNameLst>
                                      </p:cBhvr>
                                      <p:tavLst>
                                        <p:tav tm="0">
                                          <p:val>
                                            <p:strVal val="#ppt_y"/>
                                          </p:val>
                                        </p:tav>
                                        <p:tav tm="100000">
                                          <p:val>
                                            <p:strVal val="#ppt_y+#ppt_h*1.125000"/>
                                          </p:val>
                                        </p:tav>
                                      </p:tavLst>
                                    </p:anim>
                                    <p:animEffect transition="out" filter="wipe(down)">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xit" presetSubtype="12" fill="hold" nodeType="clickEffect">
                                  <p:stCondLst>
                                    <p:cond delay="0"/>
                                  </p:stCondLst>
                                  <p:childTnLst>
                                    <p:animEffect transition="out" filter="strips(downLeft)">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xit" presetSubtype="21" fill="hold" nodeType="clickEffect">
                                  <p:stCondLst>
                                    <p:cond delay="0"/>
                                  </p:stCondLst>
                                  <p:childTnLst>
                                    <p:animEffect transition="out" filter="barn(inVertical)">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472</TotalTime>
  <Words>1635</Words>
  <Application>Microsoft Office PowerPoint</Application>
  <PresentationFormat>Widescreen</PresentationFormat>
  <Paragraphs>404</Paragraphs>
  <Slides>24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5" baseType="lpstr">
      <vt:lpstr>.VnArial Narrow</vt:lpstr>
      <vt:lpstr>.VnBodoniH</vt:lpstr>
      <vt:lpstr>.VnTime</vt:lpstr>
      <vt:lpstr>Arial</vt:lpstr>
      <vt:lpstr>Calibri</vt:lpstr>
      <vt:lpstr>Calibri Light</vt:lpstr>
      <vt:lpstr>Symbol</vt:lpstr>
      <vt:lpstr>Times New Roman</vt:lpstr>
      <vt:lpstr>Metropolitan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Microsoft account</cp:lastModifiedBy>
  <cp:revision>27</cp:revision>
  <dcterms:created xsi:type="dcterms:W3CDTF">2022-01-16T14:46:55Z</dcterms:created>
  <dcterms:modified xsi:type="dcterms:W3CDTF">2023-01-30T01:05:23Z</dcterms:modified>
</cp:coreProperties>
</file>